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77"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3" d="100"/>
          <a:sy n="73" d="100"/>
        </p:scale>
        <p:origin x="96" y="5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04E262-96AC-4815-A1AD-A45033446C40}"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ru-RU"/>
        </a:p>
      </dgm:t>
    </dgm:pt>
    <dgm:pt modelId="{FBADD1C9-83A7-42E5-AEF6-249B481ABDDF}">
      <dgm:prSet phldrT="[Текст]" custT="1">
        <dgm:style>
          <a:lnRef idx="1">
            <a:schemeClr val="accent1"/>
          </a:lnRef>
          <a:fillRef idx="2">
            <a:schemeClr val="accent1"/>
          </a:fillRef>
          <a:effectRef idx="1">
            <a:schemeClr val="accent1"/>
          </a:effectRef>
          <a:fontRef idx="minor">
            <a:schemeClr val="dk1"/>
          </a:fontRef>
        </dgm:style>
      </dgm:prSet>
      <dgm:spPr>
        <a:xfrm>
          <a:off x="2580791" y="1386034"/>
          <a:ext cx="1239217" cy="1239217"/>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50800" dist="38100" dir="2700000" algn="tl" rotWithShape="0">
            <a:prstClr val="black">
              <a:alpha val="40000"/>
            </a:prstClr>
          </a:outerShdw>
        </a:effectLst>
      </dgm:spPr>
      <dgm:t>
        <a:bodyPr/>
        <a:lstStyle/>
        <a:p>
          <a:pPr>
            <a:buNone/>
          </a:pPr>
          <a:r>
            <a:rPr lang="ru-RU" sz="1100" b="1">
              <a:solidFill>
                <a:srgbClr val="002060"/>
              </a:solidFill>
              <a:latin typeface="Bookman Old Style" panose="02050604050505020204" pitchFamily="18" charset="0"/>
              <a:ea typeface="+mn-ea"/>
              <a:cs typeface="+mn-cs"/>
            </a:rPr>
            <a:t>ФУНКЦИИ ФИНАНСОВЫХ ИНСТИТУТОВ</a:t>
          </a:r>
        </a:p>
      </dgm:t>
    </dgm:pt>
    <dgm:pt modelId="{002028D1-3273-4725-9F4F-AA7F29FE9853}" type="parTrans" cxnId="{C7ADC513-5CE6-4624-8D17-F1B4B226438C}">
      <dgm:prSet/>
      <dgm:spPr/>
      <dgm:t>
        <a:bodyPr/>
        <a:lstStyle/>
        <a:p>
          <a:endParaRPr lang="ru-RU" sz="1100">
            <a:solidFill>
              <a:srgbClr val="002060"/>
            </a:solidFill>
            <a:latin typeface="Bookman Old Style" panose="02050604050505020204" pitchFamily="18" charset="0"/>
          </a:endParaRPr>
        </a:p>
      </dgm:t>
    </dgm:pt>
    <dgm:pt modelId="{B1F0E0FD-B27F-4257-AFF0-9D60F553B549}" type="sibTrans" cxnId="{C7ADC513-5CE6-4624-8D17-F1B4B226438C}">
      <dgm:prSet/>
      <dgm:spPr/>
      <dgm:t>
        <a:bodyPr/>
        <a:lstStyle/>
        <a:p>
          <a:endParaRPr lang="ru-RU" sz="1100">
            <a:solidFill>
              <a:srgbClr val="002060"/>
            </a:solidFill>
            <a:latin typeface="Bookman Old Style" panose="02050604050505020204" pitchFamily="18" charset="0"/>
          </a:endParaRPr>
        </a:p>
      </dgm:t>
    </dgm:pt>
    <dgm:pt modelId="{8A30C58B-EADF-42E8-AFB7-F1A5E4F62654}">
      <dgm:prSet phldrT="[Текст]" custT="1">
        <dgm:style>
          <a:lnRef idx="1">
            <a:schemeClr val="accent1"/>
          </a:lnRef>
          <a:fillRef idx="2">
            <a:schemeClr val="accent1"/>
          </a:fillRef>
          <a:effectRef idx="1">
            <a:schemeClr val="accent1"/>
          </a:effectRef>
          <a:fontRef idx="minor">
            <a:schemeClr val="dk1"/>
          </a:fontRef>
        </dgm:style>
      </dgm:prSet>
      <dgm:spPr>
        <a:xfrm>
          <a:off x="2631702" y="-133934"/>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Сбережение финансовых ресурсов</a:t>
          </a:r>
        </a:p>
      </dgm:t>
    </dgm:pt>
    <dgm:pt modelId="{68455DD0-FC7D-4332-8E36-A3C3F35E0C78}" type="parTrans" cxnId="{2F95593A-AB28-414C-8468-E8D81A6D2BE1}">
      <dgm:prSet/>
      <dgm:spPr/>
      <dgm:t>
        <a:bodyPr/>
        <a:lstStyle/>
        <a:p>
          <a:endParaRPr lang="ru-RU" sz="1100">
            <a:solidFill>
              <a:srgbClr val="002060"/>
            </a:solidFill>
            <a:latin typeface="Bookman Old Style" panose="02050604050505020204" pitchFamily="18" charset="0"/>
          </a:endParaRPr>
        </a:p>
      </dgm:t>
    </dgm:pt>
    <dgm:pt modelId="{44F654EF-1829-4134-934F-7C4B82E29867}" type="sibTrans" cxnId="{2F95593A-AB28-414C-8468-E8D81A6D2BE1}">
      <dgm:prSet/>
      <dgm:spPr>
        <a:xfrm>
          <a:off x="1598291" y="403534"/>
          <a:ext cx="3204216" cy="3204216"/>
        </a:xfrm>
        <a:prstGeom prst="blockArc">
          <a:avLst>
            <a:gd name="adj1" fmla="val 16200000"/>
            <a:gd name="adj2" fmla="val 19285714"/>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4AC2F32B-2E4F-4FA5-94A6-29C495EB92E3}">
      <dgm:prSet phldrT="[Текст]" custT="1">
        <dgm:style>
          <a:lnRef idx="1">
            <a:schemeClr val="accent1"/>
          </a:lnRef>
          <a:fillRef idx="2">
            <a:schemeClr val="accent1"/>
          </a:fillRef>
          <a:effectRef idx="1">
            <a:schemeClr val="accent1"/>
          </a:effectRef>
          <a:fontRef idx="minor">
            <a:schemeClr val="dk1"/>
          </a:fontRef>
        </dgm:style>
      </dgm:prSet>
      <dgm:spPr>
        <a:xfrm>
          <a:off x="3859866" y="457517"/>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Собственно посредниче-ство</a:t>
          </a:r>
        </a:p>
      </dgm:t>
    </dgm:pt>
    <dgm:pt modelId="{B611F965-7A08-424D-BAC4-BC72BFF4771D}" type="parTrans" cxnId="{E04F51E8-9A7A-46EB-946F-02C27DB847D3}">
      <dgm:prSet/>
      <dgm:spPr/>
      <dgm:t>
        <a:bodyPr/>
        <a:lstStyle/>
        <a:p>
          <a:endParaRPr lang="ru-RU" sz="1100">
            <a:solidFill>
              <a:srgbClr val="002060"/>
            </a:solidFill>
            <a:latin typeface="Bookman Old Style" panose="02050604050505020204" pitchFamily="18" charset="0"/>
          </a:endParaRPr>
        </a:p>
      </dgm:t>
    </dgm:pt>
    <dgm:pt modelId="{E187266A-C806-4FEC-A373-70F116357044}" type="sibTrans" cxnId="{E04F51E8-9A7A-46EB-946F-02C27DB847D3}">
      <dgm:prSet/>
      <dgm:spPr>
        <a:xfrm>
          <a:off x="1598291" y="403534"/>
          <a:ext cx="3204216" cy="3204216"/>
        </a:xfrm>
        <a:prstGeom prst="blockArc">
          <a:avLst>
            <a:gd name="adj1" fmla="val 19285714"/>
            <a:gd name="adj2" fmla="val 771429"/>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AC833FD5-3EBB-4A9F-936F-356F2BE339E7}">
      <dgm:prSet phldrT="[Текст]" custT="1">
        <dgm:style>
          <a:lnRef idx="1">
            <a:schemeClr val="accent1"/>
          </a:lnRef>
          <a:fillRef idx="2">
            <a:schemeClr val="accent1"/>
          </a:fillRef>
          <a:effectRef idx="1">
            <a:schemeClr val="accent1"/>
          </a:effectRef>
          <a:fontRef idx="minor">
            <a:schemeClr val="dk1"/>
          </a:fontRef>
        </dgm:style>
      </dgm:prSet>
      <dgm:spPr>
        <a:xfrm>
          <a:off x="1100207" y="178649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Фиансовая трансформа-ция</a:t>
          </a:r>
        </a:p>
      </dgm:t>
    </dgm:pt>
    <dgm:pt modelId="{F99AA8D2-3B83-4F7D-A8CC-C6B312CC27D3}" type="parTrans" cxnId="{7F463AAC-F2DA-4B60-87D0-04CE8AA34F4A}">
      <dgm:prSet/>
      <dgm:spPr/>
      <dgm:t>
        <a:bodyPr/>
        <a:lstStyle/>
        <a:p>
          <a:endParaRPr lang="ru-RU" sz="1100">
            <a:solidFill>
              <a:srgbClr val="002060"/>
            </a:solidFill>
            <a:latin typeface="Bookman Old Style" panose="02050604050505020204" pitchFamily="18" charset="0"/>
          </a:endParaRPr>
        </a:p>
      </dgm:t>
    </dgm:pt>
    <dgm:pt modelId="{B86BF950-0AE6-42B6-99FB-924EF643104D}" type="sibTrans" cxnId="{7F463AAC-F2DA-4B60-87D0-04CE8AA34F4A}">
      <dgm:prSet/>
      <dgm:spPr>
        <a:xfrm>
          <a:off x="1598291" y="403534"/>
          <a:ext cx="3204216" cy="3204216"/>
        </a:xfrm>
        <a:prstGeom prst="blockArc">
          <a:avLst>
            <a:gd name="adj1" fmla="val 10028571"/>
            <a:gd name="adj2" fmla="val 13114286"/>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AAF06FC2-4CF6-4CE3-8F76-3C876DF92E99}">
      <dgm:prSet phldrT="[Текст]" custT="1">
        <dgm:style>
          <a:lnRef idx="1">
            <a:schemeClr val="accent1"/>
          </a:lnRef>
          <a:fillRef idx="2">
            <a:schemeClr val="accent1"/>
          </a:fillRef>
          <a:effectRef idx="1">
            <a:schemeClr val="accent1"/>
          </a:effectRef>
          <a:fontRef idx="minor">
            <a:schemeClr val="dk1"/>
          </a:fontRef>
        </dgm:style>
      </dgm:prSet>
      <dgm:spPr>
        <a:xfrm>
          <a:off x="1403539" y="457517"/>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Передача риска</a:t>
          </a:r>
        </a:p>
      </dgm:t>
    </dgm:pt>
    <dgm:pt modelId="{AA818834-2CD2-4487-BA1D-60400B478E3B}" type="parTrans" cxnId="{38A68B1F-8682-4ABD-A375-740E92AF11CE}">
      <dgm:prSet/>
      <dgm:spPr/>
      <dgm:t>
        <a:bodyPr/>
        <a:lstStyle/>
        <a:p>
          <a:endParaRPr lang="ru-RU" sz="1100">
            <a:solidFill>
              <a:srgbClr val="002060"/>
            </a:solidFill>
            <a:latin typeface="Bookman Old Style" panose="02050604050505020204" pitchFamily="18" charset="0"/>
          </a:endParaRPr>
        </a:p>
      </dgm:t>
    </dgm:pt>
    <dgm:pt modelId="{AEB84C71-3EF4-4276-A1D8-50987E7A272E}" type="sibTrans" cxnId="{38A68B1F-8682-4ABD-A375-740E92AF11CE}">
      <dgm:prSet/>
      <dgm:spPr>
        <a:xfrm>
          <a:off x="1598291" y="403534"/>
          <a:ext cx="3204216" cy="3204216"/>
        </a:xfrm>
        <a:prstGeom prst="blockArc">
          <a:avLst>
            <a:gd name="adj1" fmla="val 13114286"/>
            <a:gd name="adj2" fmla="val 16200000"/>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68C6DB3F-D963-44F8-901E-D0D1F1C8324F}">
      <dgm:prSet phldrT="[Текст]"/>
      <dgm:spPr/>
      <dgm:t>
        <a:bodyPr/>
        <a:lstStyle/>
        <a:p>
          <a:endParaRPr lang="ru-RU" sz="1100">
            <a:solidFill>
              <a:srgbClr val="002060"/>
            </a:solidFill>
          </a:endParaRPr>
        </a:p>
      </dgm:t>
    </dgm:pt>
    <dgm:pt modelId="{C35E31C4-7AE6-4C57-9393-C16450F79C74}" type="parTrans" cxnId="{BC883165-8459-4E66-9862-FF554B4362AD}">
      <dgm:prSet/>
      <dgm:spPr/>
      <dgm:t>
        <a:bodyPr/>
        <a:lstStyle/>
        <a:p>
          <a:endParaRPr lang="ru-RU" sz="1100">
            <a:solidFill>
              <a:srgbClr val="002060"/>
            </a:solidFill>
          </a:endParaRPr>
        </a:p>
      </dgm:t>
    </dgm:pt>
    <dgm:pt modelId="{5481950B-B087-4E2D-9818-899967398F76}" type="sibTrans" cxnId="{BC883165-8459-4E66-9862-FF554B4362AD}">
      <dgm:prSet/>
      <dgm:spPr/>
      <dgm:t>
        <a:bodyPr/>
        <a:lstStyle/>
        <a:p>
          <a:endParaRPr lang="ru-RU" sz="1100">
            <a:solidFill>
              <a:srgbClr val="002060"/>
            </a:solidFill>
          </a:endParaRPr>
        </a:p>
      </dgm:t>
    </dgm:pt>
    <dgm:pt modelId="{2D12120A-F809-4955-B23E-A673689FE0C2}">
      <dgm:prSet phldrT="[Текст]" custT="1">
        <dgm:style>
          <a:lnRef idx="1">
            <a:schemeClr val="accent1"/>
          </a:lnRef>
          <a:fillRef idx="2">
            <a:schemeClr val="accent1"/>
          </a:fillRef>
          <a:effectRef idx="1">
            <a:schemeClr val="accent1"/>
          </a:effectRef>
          <a:fontRef idx="minor">
            <a:schemeClr val="dk1"/>
          </a:fontRef>
        </dgm:style>
      </dgm:prSet>
      <dgm:spPr>
        <a:xfrm>
          <a:off x="1950123" y="285225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Организация валютных операций</a:t>
          </a:r>
        </a:p>
      </dgm:t>
    </dgm:pt>
    <dgm:pt modelId="{C438A7CB-67CD-44FB-AB61-864D77F27310}" type="parTrans" cxnId="{2476B247-C146-400F-B8C3-500B88707EE0}">
      <dgm:prSet/>
      <dgm:spPr/>
      <dgm:t>
        <a:bodyPr/>
        <a:lstStyle/>
        <a:p>
          <a:endParaRPr lang="ru-RU" sz="1100">
            <a:solidFill>
              <a:srgbClr val="002060"/>
            </a:solidFill>
          </a:endParaRPr>
        </a:p>
      </dgm:t>
    </dgm:pt>
    <dgm:pt modelId="{4E218DDA-4519-4810-A50C-1E761C53909E}" type="sibTrans" cxnId="{2476B247-C146-400F-B8C3-500B88707EE0}">
      <dgm:prSet/>
      <dgm:spPr>
        <a:xfrm>
          <a:off x="1598291" y="403534"/>
          <a:ext cx="3204216" cy="3204216"/>
        </a:xfrm>
        <a:prstGeom prst="blockArc">
          <a:avLst>
            <a:gd name="adj1" fmla="val 6942857"/>
            <a:gd name="adj2" fmla="val 10028571"/>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74140348-1792-4C73-B890-2A9E539FBC00}">
      <dgm:prSet phldrT="[Текст]" custT="1">
        <dgm:style>
          <a:lnRef idx="1">
            <a:schemeClr val="accent1"/>
          </a:lnRef>
          <a:fillRef idx="2">
            <a:schemeClr val="accent1"/>
          </a:fillRef>
          <a:effectRef idx="1">
            <a:schemeClr val="accent1"/>
          </a:effectRef>
          <a:fontRef idx="minor">
            <a:schemeClr val="dk1"/>
          </a:fontRef>
        </dgm:style>
      </dgm:prSet>
      <dgm:spPr>
        <a:xfrm>
          <a:off x="4163197" y="178649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Содействие ликвидности</a:t>
          </a:r>
        </a:p>
      </dgm:t>
    </dgm:pt>
    <dgm:pt modelId="{D5DA7EC6-39F8-46A0-9EB8-C820014DF05B}" type="parTrans" cxnId="{43BD078B-EC69-492F-A058-624D7D1053B6}">
      <dgm:prSet/>
      <dgm:spPr/>
      <dgm:t>
        <a:bodyPr/>
        <a:lstStyle/>
        <a:p>
          <a:endParaRPr lang="ru-RU" sz="1100">
            <a:solidFill>
              <a:srgbClr val="002060"/>
            </a:solidFill>
          </a:endParaRPr>
        </a:p>
      </dgm:t>
    </dgm:pt>
    <dgm:pt modelId="{EFB034D3-3612-4B37-80B7-45D51DE4D47A}" type="sibTrans" cxnId="{43BD078B-EC69-492F-A058-624D7D1053B6}">
      <dgm:prSet/>
      <dgm:spPr>
        <a:xfrm>
          <a:off x="1598291" y="403534"/>
          <a:ext cx="3204216" cy="3204216"/>
        </a:xfrm>
        <a:prstGeom prst="blockArc">
          <a:avLst>
            <a:gd name="adj1" fmla="val 771429"/>
            <a:gd name="adj2" fmla="val 3857143"/>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F84E0770-7821-4367-B35D-91827E2B9F89}">
      <dgm:prSet phldrT="[Текст]" custT="1">
        <dgm:style>
          <a:lnRef idx="1">
            <a:schemeClr val="accent1"/>
          </a:lnRef>
          <a:fillRef idx="2">
            <a:schemeClr val="accent1"/>
          </a:fillRef>
          <a:effectRef idx="1">
            <a:schemeClr val="accent1"/>
          </a:effectRef>
          <a:fontRef idx="minor">
            <a:schemeClr val="dk1"/>
          </a:fontRef>
        </dgm:style>
      </dgm:prSet>
      <dgm:spPr>
        <a:xfrm>
          <a:off x="3313282" y="285225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dirty="0">
              <a:solidFill>
                <a:srgbClr val="002060"/>
              </a:solidFill>
              <a:latin typeface="Bookman Old Style" panose="02050604050505020204" pitchFamily="18" charset="0"/>
              <a:ea typeface="+mn-ea"/>
              <a:cs typeface="+mn-cs"/>
            </a:rPr>
            <a:t>Организация операций по изменению </a:t>
          </a:r>
          <a:r>
            <a:rPr lang="ru-RU" sz="1100" dirty="0" err="1">
              <a:solidFill>
                <a:srgbClr val="002060"/>
              </a:solidFill>
              <a:latin typeface="Bookman Old Style" panose="02050604050505020204" pitchFamily="18" charset="0"/>
              <a:ea typeface="+mn-ea"/>
              <a:cs typeface="+mn-cs"/>
            </a:rPr>
            <a:t>организацион</a:t>
          </a:r>
          <a:r>
            <a:rPr lang="ru-RU" sz="1100" dirty="0">
              <a:solidFill>
                <a:srgbClr val="002060"/>
              </a:solidFill>
              <a:latin typeface="Bookman Old Style" panose="02050604050505020204" pitchFamily="18" charset="0"/>
              <a:ea typeface="+mn-ea"/>
              <a:cs typeface="+mn-cs"/>
            </a:rPr>
            <a:t>-но-правовых форм компании</a:t>
          </a:r>
        </a:p>
      </dgm:t>
    </dgm:pt>
    <dgm:pt modelId="{8BE0A5E5-8121-408D-A7DE-7E23ACF21F32}" type="parTrans" cxnId="{8155865B-9F0D-4B20-A513-746F47CCF462}">
      <dgm:prSet/>
      <dgm:spPr/>
      <dgm:t>
        <a:bodyPr/>
        <a:lstStyle/>
        <a:p>
          <a:endParaRPr lang="ru-RU" sz="1100">
            <a:solidFill>
              <a:srgbClr val="002060"/>
            </a:solidFill>
          </a:endParaRPr>
        </a:p>
      </dgm:t>
    </dgm:pt>
    <dgm:pt modelId="{DC471C11-6EE1-4E1F-936D-7C3F0FC56F65}" type="sibTrans" cxnId="{8155865B-9F0D-4B20-A513-746F47CCF462}">
      <dgm:prSet/>
      <dgm:spPr>
        <a:xfrm>
          <a:off x="1598291" y="403534"/>
          <a:ext cx="3204216" cy="3204216"/>
        </a:xfrm>
        <a:prstGeom prst="blockArc">
          <a:avLst>
            <a:gd name="adj1" fmla="val 3857143"/>
            <a:gd name="adj2" fmla="val 6942857"/>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87FC26A1-03CA-4F1C-8336-3FE78AD704F1}" type="pres">
      <dgm:prSet presAssocID="{2804E262-96AC-4815-A1AD-A45033446C40}" presName="Name0" presStyleCnt="0">
        <dgm:presLayoutVars>
          <dgm:chMax val="1"/>
          <dgm:dir/>
          <dgm:animLvl val="ctr"/>
          <dgm:resizeHandles val="exact"/>
        </dgm:presLayoutVars>
      </dgm:prSet>
      <dgm:spPr/>
    </dgm:pt>
    <dgm:pt modelId="{06FDD567-3BE9-4C77-B216-4F0D839BAEA4}" type="pres">
      <dgm:prSet presAssocID="{FBADD1C9-83A7-42E5-AEF6-249B481ABDDF}" presName="centerShape" presStyleLbl="node0" presStyleIdx="0" presStyleCnt="1"/>
      <dgm:spPr>
        <a:prstGeom prst="ellipse">
          <a:avLst/>
        </a:prstGeom>
      </dgm:spPr>
    </dgm:pt>
    <dgm:pt modelId="{C9B9238B-CB1C-41B9-98EB-A650E62A7BF5}" type="pres">
      <dgm:prSet presAssocID="{8A30C58B-EADF-42E8-AFB7-F1A5E4F62654}" presName="node" presStyleLbl="node1" presStyleIdx="0" presStyleCnt="7" custScaleX="131119" custScaleY="131119">
        <dgm:presLayoutVars>
          <dgm:bulletEnabled val="1"/>
        </dgm:presLayoutVars>
      </dgm:prSet>
      <dgm:spPr>
        <a:prstGeom prst="ellipse">
          <a:avLst/>
        </a:prstGeom>
      </dgm:spPr>
    </dgm:pt>
    <dgm:pt modelId="{FE8C6D90-0CDA-4272-9943-8850F5E37189}" type="pres">
      <dgm:prSet presAssocID="{8A30C58B-EADF-42E8-AFB7-F1A5E4F62654}" presName="dummy" presStyleCnt="0"/>
      <dgm:spPr/>
    </dgm:pt>
    <dgm:pt modelId="{A1CE438A-F1C9-475F-A5BB-2046F9CF4690}" type="pres">
      <dgm:prSet presAssocID="{44F654EF-1829-4134-934F-7C4B82E29867}" presName="sibTrans" presStyleLbl="sibTrans2D1" presStyleIdx="0" presStyleCnt="7"/>
      <dgm:spPr>
        <a:prstGeom prst="blockArc">
          <a:avLst>
            <a:gd name="adj1" fmla="val 16200000"/>
            <a:gd name="adj2" fmla="val 19285714"/>
            <a:gd name="adj3" fmla="val 3894"/>
          </a:avLst>
        </a:prstGeom>
      </dgm:spPr>
    </dgm:pt>
    <dgm:pt modelId="{49A3DA4A-DE93-4A68-A68E-307DA6B068AB}" type="pres">
      <dgm:prSet presAssocID="{4AC2F32B-2E4F-4FA5-94A6-29C495EB92E3}" presName="node" presStyleLbl="node1" presStyleIdx="1" presStyleCnt="7" custScaleX="131119" custScaleY="131119">
        <dgm:presLayoutVars>
          <dgm:bulletEnabled val="1"/>
        </dgm:presLayoutVars>
      </dgm:prSet>
      <dgm:spPr>
        <a:prstGeom prst="ellipse">
          <a:avLst/>
        </a:prstGeom>
      </dgm:spPr>
    </dgm:pt>
    <dgm:pt modelId="{AE7E54E4-976E-404F-B68D-C998DDF837A1}" type="pres">
      <dgm:prSet presAssocID="{4AC2F32B-2E4F-4FA5-94A6-29C495EB92E3}" presName="dummy" presStyleCnt="0"/>
      <dgm:spPr/>
    </dgm:pt>
    <dgm:pt modelId="{9A8D1812-04FB-4612-9F98-DBB535CF3FCF}" type="pres">
      <dgm:prSet presAssocID="{E187266A-C806-4FEC-A373-70F116357044}" presName="sibTrans" presStyleLbl="sibTrans2D1" presStyleIdx="1" presStyleCnt="7"/>
      <dgm:spPr>
        <a:prstGeom prst="blockArc">
          <a:avLst>
            <a:gd name="adj1" fmla="val 19285714"/>
            <a:gd name="adj2" fmla="val 771429"/>
            <a:gd name="adj3" fmla="val 3894"/>
          </a:avLst>
        </a:prstGeom>
      </dgm:spPr>
    </dgm:pt>
    <dgm:pt modelId="{20654587-4E23-4157-B0F2-9808DAA66E24}" type="pres">
      <dgm:prSet presAssocID="{74140348-1792-4C73-B890-2A9E539FBC00}" presName="node" presStyleLbl="node1" presStyleIdx="2" presStyleCnt="7" custScaleX="131119" custScaleY="131119">
        <dgm:presLayoutVars>
          <dgm:bulletEnabled val="1"/>
        </dgm:presLayoutVars>
      </dgm:prSet>
      <dgm:spPr>
        <a:prstGeom prst="ellipse">
          <a:avLst/>
        </a:prstGeom>
      </dgm:spPr>
    </dgm:pt>
    <dgm:pt modelId="{C421AF1F-5EA7-45C9-A453-524A075AE207}" type="pres">
      <dgm:prSet presAssocID="{74140348-1792-4C73-B890-2A9E539FBC00}" presName="dummy" presStyleCnt="0"/>
      <dgm:spPr/>
    </dgm:pt>
    <dgm:pt modelId="{E86FAEC5-64DA-4C96-8A6E-0C51F6C96762}" type="pres">
      <dgm:prSet presAssocID="{EFB034D3-3612-4B37-80B7-45D51DE4D47A}" presName="sibTrans" presStyleLbl="sibTrans2D1" presStyleIdx="2" presStyleCnt="7"/>
      <dgm:spPr>
        <a:prstGeom prst="blockArc">
          <a:avLst>
            <a:gd name="adj1" fmla="val 771429"/>
            <a:gd name="adj2" fmla="val 3857143"/>
            <a:gd name="adj3" fmla="val 3894"/>
          </a:avLst>
        </a:prstGeom>
      </dgm:spPr>
    </dgm:pt>
    <dgm:pt modelId="{94AE1A38-4AE4-49F0-A795-9CE8D130E488}" type="pres">
      <dgm:prSet presAssocID="{F84E0770-7821-4367-B35D-91827E2B9F89}" presName="node" presStyleLbl="node1" presStyleIdx="3" presStyleCnt="7" custScaleX="131119" custScaleY="131119">
        <dgm:presLayoutVars>
          <dgm:bulletEnabled val="1"/>
        </dgm:presLayoutVars>
      </dgm:prSet>
      <dgm:spPr>
        <a:prstGeom prst="ellipse">
          <a:avLst/>
        </a:prstGeom>
      </dgm:spPr>
    </dgm:pt>
    <dgm:pt modelId="{0E624D01-31FB-40D2-9851-CCCD449AB889}" type="pres">
      <dgm:prSet presAssocID="{F84E0770-7821-4367-B35D-91827E2B9F89}" presName="dummy" presStyleCnt="0"/>
      <dgm:spPr/>
    </dgm:pt>
    <dgm:pt modelId="{C9DAD446-B6E0-44FB-87DC-650A38A360D0}" type="pres">
      <dgm:prSet presAssocID="{DC471C11-6EE1-4E1F-936D-7C3F0FC56F65}" presName="sibTrans" presStyleLbl="sibTrans2D1" presStyleIdx="3" presStyleCnt="7"/>
      <dgm:spPr>
        <a:prstGeom prst="blockArc">
          <a:avLst>
            <a:gd name="adj1" fmla="val 3857143"/>
            <a:gd name="adj2" fmla="val 6942857"/>
            <a:gd name="adj3" fmla="val 3894"/>
          </a:avLst>
        </a:prstGeom>
      </dgm:spPr>
    </dgm:pt>
    <dgm:pt modelId="{5B16330D-1E1E-409C-B602-906EB4E1156E}" type="pres">
      <dgm:prSet presAssocID="{2D12120A-F809-4955-B23E-A673689FE0C2}" presName="node" presStyleLbl="node1" presStyleIdx="4" presStyleCnt="7" custScaleX="131119" custScaleY="131119">
        <dgm:presLayoutVars>
          <dgm:bulletEnabled val="1"/>
        </dgm:presLayoutVars>
      </dgm:prSet>
      <dgm:spPr>
        <a:prstGeom prst="ellipse">
          <a:avLst/>
        </a:prstGeom>
      </dgm:spPr>
    </dgm:pt>
    <dgm:pt modelId="{547B865C-4E48-4750-A5AA-1BA0036B8912}" type="pres">
      <dgm:prSet presAssocID="{2D12120A-F809-4955-B23E-A673689FE0C2}" presName="dummy" presStyleCnt="0"/>
      <dgm:spPr/>
    </dgm:pt>
    <dgm:pt modelId="{57675CD3-095F-4EDD-8B63-28D3BA2B85B3}" type="pres">
      <dgm:prSet presAssocID="{4E218DDA-4519-4810-A50C-1E761C53909E}" presName="sibTrans" presStyleLbl="sibTrans2D1" presStyleIdx="4" presStyleCnt="7"/>
      <dgm:spPr>
        <a:prstGeom prst="blockArc">
          <a:avLst>
            <a:gd name="adj1" fmla="val 6942857"/>
            <a:gd name="adj2" fmla="val 10028571"/>
            <a:gd name="adj3" fmla="val 3894"/>
          </a:avLst>
        </a:prstGeom>
      </dgm:spPr>
    </dgm:pt>
    <dgm:pt modelId="{523AA69C-641D-4796-A9BC-630A8B004FA2}" type="pres">
      <dgm:prSet presAssocID="{AC833FD5-3EBB-4A9F-936F-356F2BE339E7}" presName="node" presStyleLbl="node1" presStyleIdx="5" presStyleCnt="7" custScaleX="131119" custScaleY="131119">
        <dgm:presLayoutVars>
          <dgm:bulletEnabled val="1"/>
        </dgm:presLayoutVars>
      </dgm:prSet>
      <dgm:spPr>
        <a:prstGeom prst="ellipse">
          <a:avLst/>
        </a:prstGeom>
      </dgm:spPr>
    </dgm:pt>
    <dgm:pt modelId="{B2B8A8D0-DB7D-42A6-B4D1-328FC7277EA2}" type="pres">
      <dgm:prSet presAssocID="{AC833FD5-3EBB-4A9F-936F-356F2BE339E7}" presName="dummy" presStyleCnt="0"/>
      <dgm:spPr/>
    </dgm:pt>
    <dgm:pt modelId="{B8C13CFB-7ED3-4357-B1C3-5830F8B85F19}" type="pres">
      <dgm:prSet presAssocID="{B86BF950-0AE6-42B6-99FB-924EF643104D}" presName="sibTrans" presStyleLbl="sibTrans2D1" presStyleIdx="5" presStyleCnt="7"/>
      <dgm:spPr>
        <a:prstGeom prst="blockArc">
          <a:avLst>
            <a:gd name="adj1" fmla="val 10028571"/>
            <a:gd name="adj2" fmla="val 13114286"/>
            <a:gd name="adj3" fmla="val 3894"/>
          </a:avLst>
        </a:prstGeom>
      </dgm:spPr>
    </dgm:pt>
    <dgm:pt modelId="{6EBC9702-A0F5-49B6-9F87-3E18A2B83216}" type="pres">
      <dgm:prSet presAssocID="{AAF06FC2-4CF6-4CE3-8F76-3C876DF92E99}" presName="node" presStyleLbl="node1" presStyleIdx="6" presStyleCnt="7" custScaleX="131119" custScaleY="131119">
        <dgm:presLayoutVars>
          <dgm:bulletEnabled val="1"/>
        </dgm:presLayoutVars>
      </dgm:prSet>
      <dgm:spPr>
        <a:prstGeom prst="ellipse">
          <a:avLst/>
        </a:prstGeom>
      </dgm:spPr>
    </dgm:pt>
    <dgm:pt modelId="{B233996A-3D16-4A96-A61D-D903CE53A082}" type="pres">
      <dgm:prSet presAssocID="{AAF06FC2-4CF6-4CE3-8F76-3C876DF92E99}" presName="dummy" presStyleCnt="0"/>
      <dgm:spPr/>
    </dgm:pt>
    <dgm:pt modelId="{E21400A3-5E63-4DA0-B4E3-B1EE943B3210}" type="pres">
      <dgm:prSet presAssocID="{AEB84C71-3EF4-4276-A1D8-50987E7A272E}" presName="sibTrans" presStyleLbl="sibTrans2D1" presStyleIdx="6" presStyleCnt="7"/>
      <dgm:spPr>
        <a:prstGeom prst="blockArc">
          <a:avLst>
            <a:gd name="adj1" fmla="val 13114286"/>
            <a:gd name="adj2" fmla="val 16200000"/>
            <a:gd name="adj3" fmla="val 3894"/>
          </a:avLst>
        </a:prstGeom>
      </dgm:spPr>
    </dgm:pt>
  </dgm:ptLst>
  <dgm:cxnLst>
    <dgm:cxn modelId="{6DFB4206-60F0-4D70-B4C9-4FBD386D0F83}" type="presOf" srcId="{EFB034D3-3612-4B37-80B7-45D51DE4D47A}" destId="{E86FAEC5-64DA-4C96-8A6E-0C51F6C96762}" srcOrd="0" destOrd="0" presId="urn:microsoft.com/office/officeart/2005/8/layout/radial6"/>
    <dgm:cxn modelId="{C7ADC513-5CE6-4624-8D17-F1B4B226438C}" srcId="{2804E262-96AC-4815-A1AD-A45033446C40}" destId="{FBADD1C9-83A7-42E5-AEF6-249B481ABDDF}" srcOrd="0" destOrd="0" parTransId="{002028D1-3273-4725-9F4F-AA7F29FE9853}" sibTransId="{B1F0E0FD-B27F-4257-AFF0-9D60F553B549}"/>
    <dgm:cxn modelId="{8DA52619-3C65-4A92-A338-7B446EF82D00}" type="presOf" srcId="{4E218DDA-4519-4810-A50C-1E761C53909E}" destId="{57675CD3-095F-4EDD-8B63-28D3BA2B85B3}" srcOrd="0" destOrd="0" presId="urn:microsoft.com/office/officeart/2005/8/layout/radial6"/>
    <dgm:cxn modelId="{38A68B1F-8682-4ABD-A375-740E92AF11CE}" srcId="{FBADD1C9-83A7-42E5-AEF6-249B481ABDDF}" destId="{AAF06FC2-4CF6-4CE3-8F76-3C876DF92E99}" srcOrd="6" destOrd="0" parTransId="{AA818834-2CD2-4487-BA1D-60400B478E3B}" sibTransId="{AEB84C71-3EF4-4276-A1D8-50987E7A272E}"/>
    <dgm:cxn modelId="{01DC6B25-4C9C-4136-A0D6-5D2211CEBFFB}" type="presOf" srcId="{DC471C11-6EE1-4E1F-936D-7C3F0FC56F65}" destId="{C9DAD446-B6E0-44FB-87DC-650A38A360D0}" srcOrd="0" destOrd="0" presId="urn:microsoft.com/office/officeart/2005/8/layout/radial6"/>
    <dgm:cxn modelId="{2F95593A-AB28-414C-8468-E8D81A6D2BE1}" srcId="{FBADD1C9-83A7-42E5-AEF6-249B481ABDDF}" destId="{8A30C58B-EADF-42E8-AFB7-F1A5E4F62654}" srcOrd="0" destOrd="0" parTransId="{68455DD0-FC7D-4332-8E36-A3C3F35E0C78}" sibTransId="{44F654EF-1829-4134-934F-7C4B82E29867}"/>
    <dgm:cxn modelId="{8155865B-9F0D-4B20-A513-746F47CCF462}" srcId="{FBADD1C9-83A7-42E5-AEF6-249B481ABDDF}" destId="{F84E0770-7821-4367-B35D-91827E2B9F89}" srcOrd="3" destOrd="0" parTransId="{8BE0A5E5-8121-408D-A7DE-7E23ACF21F32}" sibTransId="{DC471C11-6EE1-4E1F-936D-7C3F0FC56F65}"/>
    <dgm:cxn modelId="{A7C3265D-6F86-4248-8F1D-41ED50D6DD47}" type="presOf" srcId="{2D12120A-F809-4955-B23E-A673689FE0C2}" destId="{5B16330D-1E1E-409C-B602-906EB4E1156E}" srcOrd="0" destOrd="0" presId="urn:microsoft.com/office/officeart/2005/8/layout/radial6"/>
    <dgm:cxn modelId="{A0C63862-C5B2-425B-A29C-E8AB8DF205CF}" type="presOf" srcId="{44F654EF-1829-4134-934F-7C4B82E29867}" destId="{A1CE438A-F1C9-475F-A5BB-2046F9CF4690}" srcOrd="0" destOrd="0" presId="urn:microsoft.com/office/officeart/2005/8/layout/radial6"/>
    <dgm:cxn modelId="{888C9243-40A5-45DF-AE32-4151E70274A1}" type="presOf" srcId="{74140348-1792-4C73-B890-2A9E539FBC00}" destId="{20654587-4E23-4157-B0F2-9808DAA66E24}" srcOrd="0" destOrd="0" presId="urn:microsoft.com/office/officeart/2005/8/layout/radial6"/>
    <dgm:cxn modelId="{7792FA63-AFBB-4BE1-861E-48068DF71702}" type="presOf" srcId="{AC833FD5-3EBB-4A9F-936F-356F2BE339E7}" destId="{523AA69C-641D-4796-A9BC-630A8B004FA2}" srcOrd="0" destOrd="0" presId="urn:microsoft.com/office/officeart/2005/8/layout/radial6"/>
    <dgm:cxn modelId="{BC883165-8459-4E66-9862-FF554B4362AD}" srcId="{2804E262-96AC-4815-A1AD-A45033446C40}" destId="{68C6DB3F-D963-44F8-901E-D0D1F1C8324F}" srcOrd="1" destOrd="0" parTransId="{C35E31C4-7AE6-4C57-9393-C16450F79C74}" sibTransId="{5481950B-B087-4E2D-9818-899967398F76}"/>
    <dgm:cxn modelId="{19627967-7632-417F-B4FA-F0124A1A0C4F}" type="presOf" srcId="{F84E0770-7821-4367-B35D-91827E2B9F89}" destId="{94AE1A38-4AE4-49F0-A795-9CE8D130E488}" srcOrd="0" destOrd="0" presId="urn:microsoft.com/office/officeart/2005/8/layout/radial6"/>
    <dgm:cxn modelId="{2476B247-C146-400F-B8C3-500B88707EE0}" srcId="{FBADD1C9-83A7-42E5-AEF6-249B481ABDDF}" destId="{2D12120A-F809-4955-B23E-A673689FE0C2}" srcOrd="4" destOrd="0" parTransId="{C438A7CB-67CD-44FB-AB61-864D77F27310}" sibTransId="{4E218DDA-4519-4810-A50C-1E761C53909E}"/>
    <dgm:cxn modelId="{D6663252-2C06-455F-BE45-85E88C24EC3E}" type="presOf" srcId="{4AC2F32B-2E4F-4FA5-94A6-29C495EB92E3}" destId="{49A3DA4A-DE93-4A68-A68E-307DA6B068AB}" srcOrd="0" destOrd="0" presId="urn:microsoft.com/office/officeart/2005/8/layout/radial6"/>
    <dgm:cxn modelId="{D2D86889-2269-407C-9F4E-B21A39D8FE20}" type="presOf" srcId="{AEB84C71-3EF4-4276-A1D8-50987E7A272E}" destId="{E21400A3-5E63-4DA0-B4E3-B1EE943B3210}" srcOrd="0" destOrd="0" presId="urn:microsoft.com/office/officeart/2005/8/layout/radial6"/>
    <dgm:cxn modelId="{43BD078B-EC69-492F-A058-624D7D1053B6}" srcId="{FBADD1C9-83A7-42E5-AEF6-249B481ABDDF}" destId="{74140348-1792-4C73-B890-2A9E539FBC00}" srcOrd="2" destOrd="0" parTransId="{D5DA7EC6-39F8-46A0-9EB8-C820014DF05B}" sibTransId="{EFB034D3-3612-4B37-80B7-45D51DE4D47A}"/>
    <dgm:cxn modelId="{6002CA8D-05C6-4875-9663-15C59C6B3D96}" type="presOf" srcId="{8A30C58B-EADF-42E8-AFB7-F1A5E4F62654}" destId="{C9B9238B-CB1C-41B9-98EB-A650E62A7BF5}" srcOrd="0" destOrd="0" presId="urn:microsoft.com/office/officeart/2005/8/layout/radial6"/>
    <dgm:cxn modelId="{58343E8E-297B-467B-B7CE-350293C66BBC}" type="presOf" srcId="{AAF06FC2-4CF6-4CE3-8F76-3C876DF92E99}" destId="{6EBC9702-A0F5-49B6-9F87-3E18A2B83216}" srcOrd="0" destOrd="0" presId="urn:microsoft.com/office/officeart/2005/8/layout/radial6"/>
    <dgm:cxn modelId="{AD6E34A5-F477-47C6-8A45-D600F54367F6}" type="presOf" srcId="{E187266A-C806-4FEC-A373-70F116357044}" destId="{9A8D1812-04FB-4612-9F98-DBB535CF3FCF}" srcOrd="0" destOrd="0" presId="urn:microsoft.com/office/officeart/2005/8/layout/radial6"/>
    <dgm:cxn modelId="{7F463AAC-F2DA-4B60-87D0-04CE8AA34F4A}" srcId="{FBADD1C9-83A7-42E5-AEF6-249B481ABDDF}" destId="{AC833FD5-3EBB-4A9F-936F-356F2BE339E7}" srcOrd="5" destOrd="0" parTransId="{F99AA8D2-3B83-4F7D-A8CC-C6B312CC27D3}" sibTransId="{B86BF950-0AE6-42B6-99FB-924EF643104D}"/>
    <dgm:cxn modelId="{279486CC-BE29-4015-8673-DC65614B9563}" type="presOf" srcId="{FBADD1C9-83A7-42E5-AEF6-249B481ABDDF}" destId="{06FDD567-3BE9-4C77-B216-4F0D839BAEA4}" srcOrd="0" destOrd="0" presId="urn:microsoft.com/office/officeart/2005/8/layout/radial6"/>
    <dgm:cxn modelId="{F8CF7ECD-3936-4D6E-882B-DFA28C1DA9A6}" type="presOf" srcId="{B86BF950-0AE6-42B6-99FB-924EF643104D}" destId="{B8C13CFB-7ED3-4357-B1C3-5830F8B85F19}" srcOrd="0" destOrd="0" presId="urn:microsoft.com/office/officeart/2005/8/layout/radial6"/>
    <dgm:cxn modelId="{E04F51E8-9A7A-46EB-946F-02C27DB847D3}" srcId="{FBADD1C9-83A7-42E5-AEF6-249B481ABDDF}" destId="{4AC2F32B-2E4F-4FA5-94A6-29C495EB92E3}" srcOrd="1" destOrd="0" parTransId="{B611F965-7A08-424D-BAC4-BC72BFF4771D}" sibTransId="{E187266A-C806-4FEC-A373-70F116357044}"/>
    <dgm:cxn modelId="{745C4CF2-ED48-46E7-BE1A-48C74ADAA6B7}" type="presOf" srcId="{2804E262-96AC-4815-A1AD-A45033446C40}" destId="{87FC26A1-03CA-4F1C-8336-3FE78AD704F1}" srcOrd="0" destOrd="0" presId="urn:microsoft.com/office/officeart/2005/8/layout/radial6"/>
    <dgm:cxn modelId="{6A1FE5B5-3A6A-48BA-91F5-2F1742880110}" type="presParOf" srcId="{87FC26A1-03CA-4F1C-8336-3FE78AD704F1}" destId="{06FDD567-3BE9-4C77-B216-4F0D839BAEA4}" srcOrd="0" destOrd="0" presId="urn:microsoft.com/office/officeart/2005/8/layout/radial6"/>
    <dgm:cxn modelId="{F1032F04-B984-4140-A68B-0E46AC31A9BD}" type="presParOf" srcId="{87FC26A1-03CA-4F1C-8336-3FE78AD704F1}" destId="{C9B9238B-CB1C-41B9-98EB-A650E62A7BF5}" srcOrd="1" destOrd="0" presId="urn:microsoft.com/office/officeart/2005/8/layout/radial6"/>
    <dgm:cxn modelId="{CED741B8-211B-452F-BDDC-3A8A3B43C639}" type="presParOf" srcId="{87FC26A1-03CA-4F1C-8336-3FE78AD704F1}" destId="{FE8C6D90-0CDA-4272-9943-8850F5E37189}" srcOrd="2" destOrd="0" presId="urn:microsoft.com/office/officeart/2005/8/layout/radial6"/>
    <dgm:cxn modelId="{7B794513-6B03-4494-82C8-FCB3EC99C95B}" type="presParOf" srcId="{87FC26A1-03CA-4F1C-8336-3FE78AD704F1}" destId="{A1CE438A-F1C9-475F-A5BB-2046F9CF4690}" srcOrd="3" destOrd="0" presId="urn:microsoft.com/office/officeart/2005/8/layout/radial6"/>
    <dgm:cxn modelId="{466984C1-977B-4C8A-9ED2-57347D1E0964}" type="presParOf" srcId="{87FC26A1-03CA-4F1C-8336-3FE78AD704F1}" destId="{49A3DA4A-DE93-4A68-A68E-307DA6B068AB}" srcOrd="4" destOrd="0" presId="urn:microsoft.com/office/officeart/2005/8/layout/radial6"/>
    <dgm:cxn modelId="{8FC85A3F-57B9-49D0-8ED8-8BCC714CC768}" type="presParOf" srcId="{87FC26A1-03CA-4F1C-8336-3FE78AD704F1}" destId="{AE7E54E4-976E-404F-B68D-C998DDF837A1}" srcOrd="5" destOrd="0" presId="urn:microsoft.com/office/officeart/2005/8/layout/radial6"/>
    <dgm:cxn modelId="{AE08891D-728B-4791-B10E-8B017092287B}" type="presParOf" srcId="{87FC26A1-03CA-4F1C-8336-3FE78AD704F1}" destId="{9A8D1812-04FB-4612-9F98-DBB535CF3FCF}" srcOrd="6" destOrd="0" presId="urn:microsoft.com/office/officeart/2005/8/layout/radial6"/>
    <dgm:cxn modelId="{0D4255EB-C08D-4B32-BB8C-8860D67B7BA7}" type="presParOf" srcId="{87FC26A1-03CA-4F1C-8336-3FE78AD704F1}" destId="{20654587-4E23-4157-B0F2-9808DAA66E24}" srcOrd="7" destOrd="0" presId="urn:microsoft.com/office/officeart/2005/8/layout/radial6"/>
    <dgm:cxn modelId="{B8A3602D-EE3A-4AAD-96B8-3CAC4229AA80}" type="presParOf" srcId="{87FC26A1-03CA-4F1C-8336-3FE78AD704F1}" destId="{C421AF1F-5EA7-45C9-A453-524A075AE207}" srcOrd="8" destOrd="0" presId="urn:microsoft.com/office/officeart/2005/8/layout/radial6"/>
    <dgm:cxn modelId="{06D14691-0AFB-4BCE-90F1-602124E21CF7}" type="presParOf" srcId="{87FC26A1-03CA-4F1C-8336-3FE78AD704F1}" destId="{E86FAEC5-64DA-4C96-8A6E-0C51F6C96762}" srcOrd="9" destOrd="0" presId="urn:microsoft.com/office/officeart/2005/8/layout/radial6"/>
    <dgm:cxn modelId="{197C50CF-60CB-4C54-A4C3-3F8C0EEFF0B9}" type="presParOf" srcId="{87FC26A1-03CA-4F1C-8336-3FE78AD704F1}" destId="{94AE1A38-4AE4-49F0-A795-9CE8D130E488}" srcOrd="10" destOrd="0" presId="urn:microsoft.com/office/officeart/2005/8/layout/radial6"/>
    <dgm:cxn modelId="{7A1E9E12-6708-4459-993A-53C9BE87ED94}" type="presParOf" srcId="{87FC26A1-03CA-4F1C-8336-3FE78AD704F1}" destId="{0E624D01-31FB-40D2-9851-CCCD449AB889}" srcOrd="11" destOrd="0" presId="urn:microsoft.com/office/officeart/2005/8/layout/radial6"/>
    <dgm:cxn modelId="{51F6F960-ECB5-4AB1-8D08-0E43C7EA8AC2}" type="presParOf" srcId="{87FC26A1-03CA-4F1C-8336-3FE78AD704F1}" destId="{C9DAD446-B6E0-44FB-87DC-650A38A360D0}" srcOrd="12" destOrd="0" presId="urn:microsoft.com/office/officeart/2005/8/layout/radial6"/>
    <dgm:cxn modelId="{B6CB7206-A67B-4817-928E-0827FFC403A2}" type="presParOf" srcId="{87FC26A1-03CA-4F1C-8336-3FE78AD704F1}" destId="{5B16330D-1E1E-409C-B602-906EB4E1156E}" srcOrd="13" destOrd="0" presId="urn:microsoft.com/office/officeart/2005/8/layout/radial6"/>
    <dgm:cxn modelId="{2F19B077-8FF8-49C3-910F-C104ADF3163A}" type="presParOf" srcId="{87FC26A1-03CA-4F1C-8336-3FE78AD704F1}" destId="{547B865C-4E48-4750-A5AA-1BA0036B8912}" srcOrd="14" destOrd="0" presId="urn:microsoft.com/office/officeart/2005/8/layout/radial6"/>
    <dgm:cxn modelId="{EF2955E1-FFD1-4DF7-B7C2-F6450A663CB3}" type="presParOf" srcId="{87FC26A1-03CA-4F1C-8336-3FE78AD704F1}" destId="{57675CD3-095F-4EDD-8B63-28D3BA2B85B3}" srcOrd="15" destOrd="0" presId="urn:microsoft.com/office/officeart/2005/8/layout/radial6"/>
    <dgm:cxn modelId="{1CBCC9DC-0CCD-4DC2-A54A-D8B70B44C7FC}" type="presParOf" srcId="{87FC26A1-03CA-4F1C-8336-3FE78AD704F1}" destId="{523AA69C-641D-4796-A9BC-630A8B004FA2}" srcOrd="16" destOrd="0" presId="urn:microsoft.com/office/officeart/2005/8/layout/radial6"/>
    <dgm:cxn modelId="{F2D76046-05F8-4192-A7CE-10896B993D34}" type="presParOf" srcId="{87FC26A1-03CA-4F1C-8336-3FE78AD704F1}" destId="{B2B8A8D0-DB7D-42A6-B4D1-328FC7277EA2}" srcOrd="17" destOrd="0" presId="urn:microsoft.com/office/officeart/2005/8/layout/radial6"/>
    <dgm:cxn modelId="{ADF16B18-90B0-4A6C-A437-65C0C825E91D}" type="presParOf" srcId="{87FC26A1-03CA-4F1C-8336-3FE78AD704F1}" destId="{B8C13CFB-7ED3-4357-B1C3-5830F8B85F19}" srcOrd="18" destOrd="0" presId="urn:microsoft.com/office/officeart/2005/8/layout/radial6"/>
    <dgm:cxn modelId="{454F4D92-5BFD-460B-8787-67CC1F545DD0}" type="presParOf" srcId="{87FC26A1-03CA-4F1C-8336-3FE78AD704F1}" destId="{6EBC9702-A0F5-49B6-9F87-3E18A2B83216}" srcOrd="19" destOrd="0" presId="urn:microsoft.com/office/officeart/2005/8/layout/radial6"/>
    <dgm:cxn modelId="{0B0654F5-0642-49D9-948E-6EEC669710F4}" type="presParOf" srcId="{87FC26A1-03CA-4F1C-8336-3FE78AD704F1}" destId="{B233996A-3D16-4A96-A61D-D903CE53A082}" srcOrd="20" destOrd="0" presId="urn:microsoft.com/office/officeart/2005/8/layout/radial6"/>
    <dgm:cxn modelId="{D1FA7E00-7EDA-4753-A963-1DE1D2EB19EC}" type="presParOf" srcId="{87FC26A1-03CA-4F1C-8336-3FE78AD704F1}" destId="{E21400A3-5E63-4DA0-B4E3-B1EE943B3210}" srcOrd="21"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400A3-5E63-4DA0-B4E3-B1EE943B3210}">
      <dsp:nvSpPr>
        <dsp:cNvPr id="0" name=""/>
        <dsp:cNvSpPr/>
      </dsp:nvSpPr>
      <dsp:spPr>
        <a:xfrm>
          <a:off x="3096794" y="549907"/>
          <a:ext cx="4369307" cy="4369307"/>
        </a:xfrm>
        <a:prstGeom prst="blockArc">
          <a:avLst>
            <a:gd name="adj1" fmla="val 13114286"/>
            <a:gd name="adj2" fmla="val 16200000"/>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B8C13CFB-7ED3-4357-B1C3-5830F8B85F19}">
      <dsp:nvSpPr>
        <dsp:cNvPr id="0" name=""/>
        <dsp:cNvSpPr/>
      </dsp:nvSpPr>
      <dsp:spPr>
        <a:xfrm>
          <a:off x="3096794" y="549907"/>
          <a:ext cx="4369307" cy="4369307"/>
        </a:xfrm>
        <a:prstGeom prst="blockArc">
          <a:avLst>
            <a:gd name="adj1" fmla="val 10028571"/>
            <a:gd name="adj2" fmla="val 13114286"/>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7675CD3-095F-4EDD-8B63-28D3BA2B85B3}">
      <dsp:nvSpPr>
        <dsp:cNvPr id="0" name=""/>
        <dsp:cNvSpPr/>
      </dsp:nvSpPr>
      <dsp:spPr>
        <a:xfrm>
          <a:off x="3096794" y="549907"/>
          <a:ext cx="4369307" cy="4369307"/>
        </a:xfrm>
        <a:prstGeom prst="blockArc">
          <a:avLst>
            <a:gd name="adj1" fmla="val 6942857"/>
            <a:gd name="adj2" fmla="val 10028571"/>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C9DAD446-B6E0-44FB-87DC-650A38A360D0}">
      <dsp:nvSpPr>
        <dsp:cNvPr id="0" name=""/>
        <dsp:cNvSpPr/>
      </dsp:nvSpPr>
      <dsp:spPr>
        <a:xfrm>
          <a:off x="3096794" y="549907"/>
          <a:ext cx="4369307" cy="4369307"/>
        </a:xfrm>
        <a:prstGeom prst="blockArc">
          <a:avLst>
            <a:gd name="adj1" fmla="val 3857143"/>
            <a:gd name="adj2" fmla="val 6942857"/>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86FAEC5-64DA-4C96-8A6E-0C51F6C96762}">
      <dsp:nvSpPr>
        <dsp:cNvPr id="0" name=""/>
        <dsp:cNvSpPr/>
      </dsp:nvSpPr>
      <dsp:spPr>
        <a:xfrm>
          <a:off x="3096794" y="549907"/>
          <a:ext cx="4369307" cy="4369307"/>
        </a:xfrm>
        <a:prstGeom prst="blockArc">
          <a:avLst>
            <a:gd name="adj1" fmla="val 771429"/>
            <a:gd name="adj2" fmla="val 3857143"/>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9A8D1812-04FB-4612-9F98-DBB535CF3FCF}">
      <dsp:nvSpPr>
        <dsp:cNvPr id="0" name=""/>
        <dsp:cNvSpPr/>
      </dsp:nvSpPr>
      <dsp:spPr>
        <a:xfrm>
          <a:off x="3096794" y="549907"/>
          <a:ext cx="4369307" cy="4369307"/>
        </a:xfrm>
        <a:prstGeom prst="blockArc">
          <a:avLst>
            <a:gd name="adj1" fmla="val 19285714"/>
            <a:gd name="adj2" fmla="val 771429"/>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A1CE438A-F1C9-475F-A5BB-2046F9CF4690}">
      <dsp:nvSpPr>
        <dsp:cNvPr id="0" name=""/>
        <dsp:cNvSpPr/>
      </dsp:nvSpPr>
      <dsp:spPr>
        <a:xfrm>
          <a:off x="3096794" y="549907"/>
          <a:ext cx="4369307" cy="4369307"/>
        </a:xfrm>
        <a:prstGeom prst="blockArc">
          <a:avLst>
            <a:gd name="adj1" fmla="val 16200000"/>
            <a:gd name="adj2" fmla="val 19285714"/>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06FDD567-3BE9-4C77-B216-4F0D839BAEA4}">
      <dsp:nvSpPr>
        <dsp:cNvPr id="0" name=""/>
        <dsp:cNvSpPr/>
      </dsp:nvSpPr>
      <dsp:spPr>
        <a:xfrm>
          <a:off x="4435591" y="1888704"/>
          <a:ext cx="1691713" cy="1691713"/>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50800" dist="38100" dir="2700000" algn="tl" rotWithShape="0">
            <a:prstClr val="black">
              <a:alpha val="40000"/>
            </a:prst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b="1" kern="1200">
              <a:solidFill>
                <a:srgbClr val="002060"/>
              </a:solidFill>
              <a:latin typeface="Bookman Old Style" panose="02050604050505020204" pitchFamily="18" charset="0"/>
              <a:ea typeface="+mn-ea"/>
              <a:cs typeface="+mn-cs"/>
            </a:rPr>
            <a:t>ФУНКЦИИ ФИНАНСОВЫХ ИНСТИТУТОВ</a:t>
          </a:r>
        </a:p>
      </dsp:txBody>
      <dsp:txXfrm>
        <a:off x="4683337" y="2136450"/>
        <a:ext cx="1196221" cy="1196221"/>
      </dsp:txXfrm>
    </dsp:sp>
    <dsp:sp modelId="{C9B9238B-CB1C-41B9-98EB-A650E62A7BF5}">
      <dsp:nvSpPr>
        <dsp:cNvPr id="0" name=""/>
        <dsp:cNvSpPr/>
      </dsp:nvSpPr>
      <dsp:spPr>
        <a:xfrm>
          <a:off x="4505092" y="-18381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Сбережение финансовых ресурсов</a:t>
          </a:r>
        </a:p>
      </dsp:txBody>
      <dsp:txXfrm>
        <a:off x="4732481" y="43573"/>
        <a:ext cx="1097932" cy="1097932"/>
      </dsp:txXfrm>
    </dsp:sp>
    <dsp:sp modelId="{49A3DA4A-DE93-4A68-A68E-307DA6B068AB}">
      <dsp:nvSpPr>
        <dsp:cNvPr id="0" name=""/>
        <dsp:cNvSpPr/>
      </dsp:nvSpPr>
      <dsp:spPr>
        <a:xfrm>
          <a:off x="6179793" y="62267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Собственно посредниче-ство</a:t>
          </a:r>
        </a:p>
      </dsp:txBody>
      <dsp:txXfrm>
        <a:off x="6407182" y="850065"/>
        <a:ext cx="1097932" cy="1097932"/>
      </dsp:txXfrm>
    </dsp:sp>
    <dsp:sp modelId="{20654587-4E23-4157-B0F2-9808DAA66E24}">
      <dsp:nvSpPr>
        <dsp:cNvPr id="0" name=""/>
        <dsp:cNvSpPr/>
      </dsp:nvSpPr>
      <dsp:spPr>
        <a:xfrm>
          <a:off x="6593410" y="2434850"/>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Содействие ликвидности</a:t>
          </a:r>
        </a:p>
      </dsp:txBody>
      <dsp:txXfrm>
        <a:off x="6820799" y="2662239"/>
        <a:ext cx="1097932" cy="1097932"/>
      </dsp:txXfrm>
    </dsp:sp>
    <dsp:sp modelId="{94AE1A38-4AE4-49F0-A795-9CE8D130E488}">
      <dsp:nvSpPr>
        <dsp:cNvPr id="0" name=""/>
        <dsp:cNvSpPr/>
      </dsp:nvSpPr>
      <dsp:spPr>
        <a:xfrm>
          <a:off x="5434481" y="3888101"/>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dirty="0">
              <a:solidFill>
                <a:srgbClr val="002060"/>
              </a:solidFill>
              <a:latin typeface="Bookman Old Style" panose="02050604050505020204" pitchFamily="18" charset="0"/>
              <a:ea typeface="+mn-ea"/>
              <a:cs typeface="+mn-cs"/>
            </a:rPr>
            <a:t>Организация операций по изменению </a:t>
          </a:r>
          <a:r>
            <a:rPr lang="ru-RU" sz="1100" kern="1200" dirty="0" err="1">
              <a:solidFill>
                <a:srgbClr val="002060"/>
              </a:solidFill>
              <a:latin typeface="Bookman Old Style" panose="02050604050505020204" pitchFamily="18" charset="0"/>
              <a:ea typeface="+mn-ea"/>
              <a:cs typeface="+mn-cs"/>
            </a:rPr>
            <a:t>организацион</a:t>
          </a:r>
          <a:r>
            <a:rPr lang="ru-RU" sz="1100" kern="1200" dirty="0">
              <a:solidFill>
                <a:srgbClr val="002060"/>
              </a:solidFill>
              <a:latin typeface="Bookman Old Style" panose="02050604050505020204" pitchFamily="18" charset="0"/>
              <a:ea typeface="+mn-ea"/>
              <a:cs typeface="+mn-cs"/>
            </a:rPr>
            <a:t>-но-правовых форм компании</a:t>
          </a:r>
        </a:p>
      </dsp:txBody>
      <dsp:txXfrm>
        <a:off x="5661870" y="4115490"/>
        <a:ext cx="1097932" cy="1097932"/>
      </dsp:txXfrm>
    </dsp:sp>
    <dsp:sp modelId="{5B16330D-1E1E-409C-B602-906EB4E1156E}">
      <dsp:nvSpPr>
        <dsp:cNvPr id="0" name=""/>
        <dsp:cNvSpPr/>
      </dsp:nvSpPr>
      <dsp:spPr>
        <a:xfrm>
          <a:off x="3575703" y="3888101"/>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Организация валютных операций</a:t>
          </a:r>
        </a:p>
      </dsp:txBody>
      <dsp:txXfrm>
        <a:off x="3803092" y="4115490"/>
        <a:ext cx="1097932" cy="1097932"/>
      </dsp:txXfrm>
    </dsp:sp>
    <dsp:sp modelId="{523AA69C-641D-4796-A9BC-630A8B004FA2}">
      <dsp:nvSpPr>
        <dsp:cNvPr id="0" name=""/>
        <dsp:cNvSpPr/>
      </dsp:nvSpPr>
      <dsp:spPr>
        <a:xfrm>
          <a:off x="2416775" y="2434850"/>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Фиансовая трансформа-ция</a:t>
          </a:r>
        </a:p>
      </dsp:txBody>
      <dsp:txXfrm>
        <a:off x="2644164" y="2662239"/>
        <a:ext cx="1097932" cy="1097932"/>
      </dsp:txXfrm>
    </dsp:sp>
    <dsp:sp modelId="{6EBC9702-A0F5-49B6-9F87-3E18A2B83216}">
      <dsp:nvSpPr>
        <dsp:cNvPr id="0" name=""/>
        <dsp:cNvSpPr/>
      </dsp:nvSpPr>
      <dsp:spPr>
        <a:xfrm>
          <a:off x="2830392" y="62267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Передача риска</a:t>
          </a:r>
        </a:p>
      </dsp:txBody>
      <dsp:txXfrm>
        <a:off x="3057781" y="850065"/>
        <a:ext cx="1097932" cy="109793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237B27-4783-4ACE-973E-28B16AFD96F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0C3508C-DA28-4533-9DA5-E0B0F69B08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04A9C1A-18BD-42AA-89A4-CDBEC2AD52F0}"/>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FD51724A-8044-4931-ACDA-0262994BB8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2D30C20-4507-49E6-B8D2-B79FD9BD3D25}"/>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22353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5816AB-73B2-4C8A-8E32-E2C1D74C1FE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DCC9975-5DFF-4D89-A3B1-BE2925DE649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EAD18D8-5BD5-4377-A670-1EEACB4A684F}"/>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37D255DD-E105-45AA-A467-C14E356E908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56E5062-31FE-49CD-946F-9AC1A823C6FB}"/>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534906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8E83C3D-614F-4CC2-A98F-48E3543B0FD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5838F3E-0371-4661-8268-B027D23AB0E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01767AA-34B9-453B-B8DB-8035AD8FEC9C}"/>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52E85912-D0D3-4BFB-B699-71058B88671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665BC7F-E989-4C8B-96A2-73202DFAD87C}"/>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873798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4591DB-A315-40B1-BCB2-2358C6D2C8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5C6341D-CE33-40E5-AFBD-8F8D629E492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E76AECB-B965-4EEB-9E38-C8018B071F89}"/>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F88180B9-59ED-4F40-997B-247FB3534AF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3D76FA0-2957-4A94-8B71-8518B1999B98}"/>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119317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FE4C49-4311-42B8-B2EF-489E79B774F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0772C4B6-B68E-4E17-BE33-13212A3C0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FFEB4E4-2650-4A8B-A327-763B198934E9}"/>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44A4F1C7-47AD-4F48-BAC3-183FFEE24C3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0A7B0E-69EC-4E0C-8DCB-9DA9B0CA1A10}"/>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65637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357C9E-7D0A-40E6-BEDD-8018306223E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F69BF17-A084-4B75-844F-46BC80F2C91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2480E76D-8DE6-48F4-AD7B-90732A80BB7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8AEB2809-81C7-42E4-851A-F94557D193D4}"/>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6" name="Нижний колонтитул 5">
            <a:extLst>
              <a:ext uri="{FF2B5EF4-FFF2-40B4-BE49-F238E27FC236}">
                <a16:creationId xmlns:a16="http://schemas.microsoft.com/office/drawing/2014/main" id="{ACF9A178-1C23-46BC-8BA9-BB57B824214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58914EA-FCE0-46F4-8446-944DA84D48AE}"/>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785063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2BE422-A5D6-40FB-97E0-EAE1A434D49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3D53A05-3691-4E6D-B9B2-78F32460D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69A4FC2-1677-4BD2-8963-337E8E944FD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4C1DE44-B7A3-4C26-BF7E-B69208D75C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BF128B0-DD30-4A8F-B380-F92B66147E6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66B470C-DE62-4351-988B-C2DA249A9F10}"/>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8" name="Нижний колонтитул 7">
            <a:extLst>
              <a:ext uri="{FF2B5EF4-FFF2-40B4-BE49-F238E27FC236}">
                <a16:creationId xmlns:a16="http://schemas.microsoft.com/office/drawing/2014/main" id="{8D40628E-EB30-4B80-A64E-11B86958819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601F7FA-C605-41C1-AB65-A20D7E68B52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52490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E0D26-2E94-45C9-8C31-4FC4B9605CF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2794FD8-09B9-40AA-8297-9B12D461AB10}"/>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4" name="Нижний колонтитул 3">
            <a:extLst>
              <a:ext uri="{FF2B5EF4-FFF2-40B4-BE49-F238E27FC236}">
                <a16:creationId xmlns:a16="http://schemas.microsoft.com/office/drawing/2014/main" id="{A83A62DB-A2B4-4415-9BDA-E6B609AE540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F2042019-1E33-47DD-8E8C-BCF3716E077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314860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C922C92-9080-4AA9-B34B-B6B7921C8697}"/>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3" name="Нижний колонтитул 2">
            <a:extLst>
              <a:ext uri="{FF2B5EF4-FFF2-40B4-BE49-F238E27FC236}">
                <a16:creationId xmlns:a16="http://schemas.microsoft.com/office/drawing/2014/main" id="{C1917C02-86A8-4450-9244-8F738140875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CF088C27-5D6E-40B3-94C3-A6C06B003D51}"/>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394487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CDD5F6-3B21-4987-AAE9-3A86082B239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4B93CA5-6AEF-411B-8429-1769832315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EF05C19-0290-47F1-A0EC-AC94DAE19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BCFE938-F3CF-4139-99E6-1E307B0EB245}"/>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6" name="Нижний колонтитул 5">
            <a:extLst>
              <a:ext uri="{FF2B5EF4-FFF2-40B4-BE49-F238E27FC236}">
                <a16:creationId xmlns:a16="http://schemas.microsoft.com/office/drawing/2014/main" id="{48C2D8BE-6B2B-427A-9F0B-03EB4C7D90A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09CA23B-2001-4267-8CC6-57C2999B01C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163273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99EC4D-B808-46B3-B35D-EC476BB7F66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E64D0E8-47C7-42EA-B4DB-13BCFA38F1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F7AD3939-9935-441D-B160-ED248E3C7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91D389-F670-45CE-9DFB-840965D32139}"/>
              </a:ext>
            </a:extLst>
          </p:cNvPr>
          <p:cNvSpPr>
            <a:spLocks noGrp="1"/>
          </p:cNvSpPr>
          <p:nvPr>
            <p:ph type="dt" sz="half" idx="10"/>
          </p:nvPr>
        </p:nvSpPr>
        <p:spPr/>
        <p:txBody>
          <a:bodyPr/>
          <a:lstStyle/>
          <a:p>
            <a:fld id="{BFE45F03-B663-41D9-92EE-CEE0E1B0DFC6}" type="datetimeFigureOut">
              <a:rPr lang="ru-RU" smtClean="0"/>
              <a:t>11.10.2022</a:t>
            </a:fld>
            <a:endParaRPr lang="ru-RU"/>
          </a:p>
        </p:txBody>
      </p:sp>
      <p:sp>
        <p:nvSpPr>
          <p:cNvPr id="6" name="Нижний колонтитул 5">
            <a:extLst>
              <a:ext uri="{FF2B5EF4-FFF2-40B4-BE49-F238E27FC236}">
                <a16:creationId xmlns:a16="http://schemas.microsoft.com/office/drawing/2014/main" id="{8A245822-BCC6-4C4A-91CB-CF432E4687B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D29A1B9-08C3-4D9F-8639-65A241E82613}"/>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6813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F9974A-0880-4904-83FE-F1D4D36A30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F99A23A9-0402-465B-8E07-2C9305E33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BB3EE6B-8997-4FFD-BB5C-C80968B892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45F03-B663-41D9-92EE-CEE0E1B0DFC6}" type="datetimeFigureOut">
              <a:rPr lang="ru-RU" smtClean="0"/>
              <a:t>11.10.2022</a:t>
            </a:fld>
            <a:endParaRPr lang="ru-RU"/>
          </a:p>
        </p:txBody>
      </p:sp>
      <p:sp>
        <p:nvSpPr>
          <p:cNvPr id="5" name="Нижний колонтитул 4">
            <a:extLst>
              <a:ext uri="{FF2B5EF4-FFF2-40B4-BE49-F238E27FC236}">
                <a16:creationId xmlns:a16="http://schemas.microsoft.com/office/drawing/2014/main" id="{A099E560-4791-4025-BA87-1A6C3AF330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DF6AE2B6-4D72-4F10-9FA2-BE88BD8D39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0A6CF-8E54-420B-B245-4B7807C25E4F}" type="slidenum">
              <a:rPr lang="ru-RU" smtClean="0"/>
              <a:t>‹#›</a:t>
            </a:fld>
            <a:endParaRPr lang="ru-RU"/>
          </a:p>
        </p:txBody>
      </p:sp>
    </p:spTree>
    <p:extLst>
      <p:ext uri="{BB962C8B-B14F-4D97-AF65-F5344CB8AC3E}">
        <p14:creationId xmlns:p14="http://schemas.microsoft.com/office/powerpoint/2010/main" val="71459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FE7B6DB-93A8-4805-ACD0-22D170B33E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6913" y="278296"/>
            <a:ext cx="6915087" cy="5971429"/>
          </a:xfrm>
          <a:prstGeom prst="rect">
            <a:avLst/>
          </a:prstGeom>
        </p:spPr>
      </p:pic>
      <p:sp>
        <p:nvSpPr>
          <p:cNvPr id="8" name="Прямоугольник 7">
            <a:extLst>
              <a:ext uri="{FF2B5EF4-FFF2-40B4-BE49-F238E27FC236}">
                <a16:creationId xmlns:a16="http://schemas.microsoft.com/office/drawing/2014/main" id="{B65CEB0A-2B31-4F5A-833E-11E9E1B73FA4}"/>
              </a:ext>
            </a:extLst>
          </p:cNvPr>
          <p:cNvSpPr/>
          <p:nvPr/>
        </p:nvSpPr>
        <p:spPr>
          <a:xfrm>
            <a:off x="145034" y="739471"/>
            <a:ext cx="5033176" cy="966290"/>
          </a:xfrm>
          <a:prstGeom prst="rect">
            <a:avLst/>
          </a:prstGeom>
        </p:spPr>
        <p:txBody>
          <a:bodyPr wrap="square">
            <a:spAutoFit/>
          </a:bodyPr>
          <a:lstStyle/>
          <a:p>
            <a:pPr algn="ctr">
              <a:lnSpc>
                <a:spcPct val="150000"/>
              </a:lnSpc>
              <a:spcAft>
                <a:spcPts val="0"/>
              </a:spcAft>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Тема № 2 «Финансовые институты и фонды коллективного инвестирования»</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56B1503A-05CF-415A-BA09-587FEF7CF7BD}"/>
              </a:ext>
            </a:extLst>
          </p:cNvPr>
          <p:cNvSpPr/>
          <p:nvPr/>
        </p:nvSpPr>
        <p:spPr>
          <a:xfrm>
            <a:off x="441143" y="2683924"/>
            <a:ext cx="4638364" cy="1490152"/>
          </a:xfrm>
          <a:prstGeom prst="rect">
            <a:avLst/>
          </a:prstGeom>
        </p:spPr>
        <p:txBody>
          <a:bodyPr wrap="square">
            <a:spAutoFit/>
          </a:bodyPr>
          <a:lstStyle/>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Финансовые институты: виды и роль на финансовом рынке. </a:t>
            </a:r>
          </a:p>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Основные виды конкурирующих организационных форм инвестирования.</a:t>
            </a:r>
          </a:p>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Рынок коллективных инвестиций.</a:t>
            </a:r>
          </a:p>
        </p:txBody>
      </p:sp>
    </p:spTree>
    <p:extLst>
      <p:ext uri="{BB962C8B-B14F-4D97-AF65-F5344CB8AC3E}">
        <p14:creationId xmlns:p14="http://schemas.microsoft.com/office/powerpoint/2010/main" val="882161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FDB82F6F-2470-4842-8A89-A4917B489264}"/>
              </a:ext>
            </a:extLst>
          </p:cNvPr>
          <p:cNvSpPr/>
          <p:nvPr/>
        </p:nvSpPr>
        <p:spPr>
          <a:xfrm>
            <a:off x="389614" y="190831"/>
            <a:ext cx="11370365" cy="1948070"/>
          </a:xfrm>
          <a:prstGeom prst="round2Diag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Но по той причине, что в научно-экономической литературе можно встретить разнообразные подходы, определяющие структуру и сущность этих экономических форм, а также их соотношение с иными инвестиционными классификационными группами, следует уточнить само содержание финансовых и реальных инвестиций и определиться с их объектами.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339BED1A-95B4-49A4-808A-D8BF49CE36E0}"/>
              </a:ext>
            </a:extLst>
          </p:cNvPr>
          <p:cNvSpPr/>
          <p:nvPr/>
        </p:nvSpPr>
        <p:spPr>
          <a:xfrm>
            <a:off x="389614" y="2242268"/>
            <a:ext cx="11370365" cy="1558455"/>
          </a:xfrm>
          <a:prstGeom prst="round2Diag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Однако, такие формы инвестиций, беспрекословно осуществляются в виде капиталовложений и в литературе по экономике могут встречаться как </a:t>
            </a:r>
            <a:r>
              <a:rPr lang="ru-RU"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капиталообразующие</a:t>
            </a: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инвестиционные вклады.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 итоге, различают три формы инвестиций данного вида, и каждая из них имеет некоторые специфические особенности.</a:t>
            </a:r>
            <a:r>
              <a:rPr lang="ru-RU"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4369BB9D-9273-4458-AD2F-C913D4FBF1ED}"/>
              </a:ext>
            </a:extLst>
          </p:cNvPr>
          <p:cNvSpPr/>
          <p:nvPr/>
        </p:nvSpPr>
        <p:spPr>
          <a:xfrm>
            <a:off x="174929" y="3935896"/>
            <a:ext cx="6003233" cy="2862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Реальные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совокупность вложений в имеющиеся реальные экономические активы, к примеру, в материальные ресурсы (материальные активы, элементы физического капитала), а также в нематериальные активы (интеллектуальная продукция, развитие научно-технической базы и т.п.).</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C2A70CA6-33AF-462B-A7E9-CEFB223CB50A}"/>
              </a:ext>
            </a:extLst>
          </p:cNvPr>
          <p:cNvSpPr/>
          <p:nvPr/>
        </p:nvSpPr>
        <p:spPr>
          <a:xfrm>
            <a:off x="6266954" y="3935895"/>
            <a:ext cx="5550010" cy="2862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Финансовые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некое вложение средств во всевозможные финансовые активы, к примеру, долевые участия, всевозможные банковские депозиты и паи, ценные бумаги.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0141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1FD48BF-F1E7-437F-8E7F-6E1983BA3C12}"/>
              </a:ext>
            </a:extLst>
          </p:cNvPr>
          <p:cNvSpPr/>
          <p:nvPr/>
        </p:nvSpPr>
        <p:spPr>
          <a:xfrm>
            <a:off x="189187" y="231229"/>
            <a:ext cx="5275617" cy="2643096"/>
          </a:xfrm>
          <a:prstGeom prst="rect">
            <a:avLst/>
          </a:prstGeom>
          <a:solidFill>
            <a:schemeClr val="accent5">
              <a:lumMod val="20000"/>
              <a:lumOff val="80000"/>
            </a:schemeClr>
          </a:solidFill>
          <a:ln>
            <a:solidFill>
              <a:srgbClr val="00B0F0"/>
            </a:solidFill>
          </a:ln>
        </p:spPr>
        <p:txBody>
          <a:bodyPr wrap="square">
            <a:spAutoFit/>
          </a:bodyPr>
          <a:lstStyle/>
          <a:p>
            <a:pPr indent="450215">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Реальные инвестиции, это вложение капиталов в совместные предприятия (их уставные фонды).</a:t>
            </a:r>
          </a:p>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Основные цели данного вида инвестиций, это не столько получение достаточно высокого дохода от вложений, сколько внедрение своих форм финансового влияния на компании (предприятия, фирмы) для обеспечения стабильного формирования своих операционных прибылей. Виды финансовых инвестиций представлены на рис. 4.</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pSp>
        <p:nvGrpSpPr>
          <p:cNvPr id="3" name="Группа 2">
            <a:extLst>
              <a:ext uri="{FF2B5EF4-FFF2-40B4-BE49-F238E27FC236}">
                <a16:creationId xmlns:a16="http://schemas.microsoft.com/office/drawing/2014/main" id="{1854DC60-D85B-4EA0-8C8B-B1321669DAAE}"/>
              </a:ext>
            </a:extLst>
          </p:cNvPr>
          <p:cNvGrpSpPr>
            <a:grpSpLocks/>
          </p:cNvGrpSpPr>
          <p:nvPr/>
        </p:nvGrpSpPr>
        <p:grpSpPr bwMode="auto">
          <a:xfrm>
            <a:off x="5967740" y="388883"/>
            <a:ext cx="5953125" cy="5412827"/>
            <a:chOff x="1468" y="8209"/>
            <a:chExt cx="9375" cy="6090"/>
          </a:xfrm>
        </p:grpSpPr>
        <p:sp>
          <p:nvSpPr>
            <p:cNvPr id="4" name="Скругленный прямоугольник 1">
              <a:extLst>
                <a:ext uri="{FF2B5EF4-FFF2-40B4-BE49-F238E27FC236}">
                  <a16:creationId xmlns:a16="http://schemas.microsoft.com/office/drawing/2014/main" id="{861515BC-95C9-45EB-A21C-086A338FA946}"/>
                </a:ext>
              </a:extLst>
            </p:cNvPr>
            <p:cNvSpPr>
              <a:spLocks noChangeArrowheads="1"/>
            </p:cNvSpPr>
            <p:nvPr/>
          </p:nvSpPr>
          <p:spPr bwMode="auto">
            <a:xfrm>
              <a:off x="3808" y="8209"/>
              <a:ext cx="4725" cy="834"/>
            </a:xfrm>
            <a:prstGeom prst="roundRect">
              <a:avLst>
                <a:gd name="adj" fmla="val 16667"/>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ФИНАНСОВЫЕ ИНВЕСТИЦИИ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26F5F73E-A327-43BA-9FA2-D17D02598C76}"/>
                </a:ext>
              </a:extLst>
            </p:cNvPr>
            <p:cNvSpPr>
              <a:spLocks noChangeArrowheads="1"/>
            </p:cNvSpPr>
            <p:nvPr/>
          </p:nvSpPr>
          <p:spPr bwMode="auto">
            <a:xfrm>
              <a:off x="1468" y="9679"/>
              <a:ext cx="3795" cy="720"/>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ДОЛГОСРОЧНЫЕ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93D2BCC8-0338-4D6F-8CDE-E610F03F9417}"/>
                </a:ext>
              </a:extLst>
            </p:cNvPr>
            <p:cNvSpPr>
              <a:spLocks noChangeArrowheads="1"/>
            </p:cNvSpPr>
            <p:nvPr/>
          </p:nvSpPr>
          <p:spPr bwMode="auto">
            <a:xfrm>
              <a:off x="7048" y="9679"/>
              <a:ext cx="3795" cy="720"/>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ТЕКУЩИЕ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7BD81E54-F6DC-441E-9CFB-CBD3084FB232}"/>
                </a:ext>
              </a:extLst>
            </p:cNvPr>
            <p:cNvSpPr>
              <a:spLocks noChangeArrowheads="1"/>
            </p:cNvSpPr>
            <p:nvPr/>
          </p:nvSpPr>
          <p:spPr bwMode="auto">
            <a:xfrm>
              <a:off x="2038" y="10526"/>
              <a:ext cx="3568" cy="862"/>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которые содержатся до их погашения</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E963EE63-BA42-48C2-B81B-E5CB488F6ED7}"/>
                </a:ext>
              </a:extLst>
            </p:cNvPr>
            <p:cNvSpPr>
              <a:spLocks noChangeArrowheads="1"/>
            </p:cNvSpPr>
            <p:nvPr/>
          </p:nvSpPr>
          <p:spPr bwMode="auto">
            <a:xfrm>
              <a:off x="2038" y="11558"/>
              <a:ext cx="3568" cy="947"/>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ассоциируемые и дочерние предприятия</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34A8B192-B027-4374-BB8A-E27270F4E47B}"/>
                </a:ext>
              </a:extLst>
            </p:cNvPr>
            <p:cNvSpPr>
              <a:spLocks noChangeArrowheads="1"/>
            </p:cNvSpPr>
            <p:nvPr/>
          </p:nvSpPr>
          <p:spPr bwMode="auto">
            <a:xfrm>
              <a:off x="2038" y="12674"/>
              <a:ext cx="3568" cy="721"/>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совместную деятельность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EB267FD8-00C1-446B-A976-3B6E3888EB2C}"/>
                </a:ext>
              </a:extLst>
            </p:cNvPr>
            <p:cNvSpPr>
              <a:spLocks noChangeArrowheads="1"/>
            </p:cNvSpPr>
            <p:nvPr/>
          </p:nvSpPr>
          <p:spPr bwMode="auto">
            <a:xfrm>
              <a:off x="2038" y="13578"/>
              <a:ext cx="3568" cy="721"/>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другие финансовые инвестиции</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730E0FF0-9F12-4035-8912-221DE0A8EFD7}"/>
                </a:ext>
              </a:extLst>
            </p:cNvPr>
            <p:cNvSpPr>
              <a:spLocks noChangeArrowheads="1"/>
            </p:cNvSpPr>
            <p:nvPr/>
          </p:nvSpPr>
          <p:spPr bwMode="auto">
            <a:xfrm>
              <a:off x="7048" y="11176"/>
              <a:ext cx="3180" cy="979"/>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эквиваленты денежных средств</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Прямоугольник 11">
              <a:extLst>
                <a:ext uri="{FF2B5EF4-FFF2-40B4-BE49-F238E27FC236}">
                  <a16:creationId xmlns:a16="http://schemas.microsoft.com/office/drawing/2014/main" id="{B99D957B-71E2-4F8A-8EDC-90C660294A20}"/>
                </a:ext>
              </a:extLst>
            </p:cNvPr>
            <p:cNvSpPr>
              <a:spLocks noChangeArrowheads="1"/>
            </p:cNvSpPr>
            <p:nvPr/>
          </p:nvSpPr>
          <p:spPr bwMode="auto">
            <a:xfrm>
              <a:off x="7048" y="13013"/>
              <a:ext cx="3180" cy="933"/>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прочие текущие финансовые 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Прямая соединительная линия 12">
              <a:extLst>
                <a:ext uri="{FF2B5EF4-FFF2-40B4-BE49-F238E27FC236}">
                  <a16:creationId xmlns:a16="http://schemas.microsoft.com/office/drawing/2014/main" id="{B978D96F-E2C5-4743-AB4D-4AE2BED3FCFB}"/>
                </a:ext>
              </a:extLst>
            </p:cNvPr>
            <p:cNvCxnSpPr>
              <a:cxnSpLocks noChangeShapeType="1"/>
            </p:cNvCxnSpPr>
            <p:nvPr/>
          </p:nvCxnSpPr>
          <p:spPr bwMode="auto">
            <a:xfrm>
              <a:off x="3223" y="9396"/>
              <a:ext cx="57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4" name="Прямая соединительная линия 13">
              <a:extLst>
                <a:ext uri="{FF2B5EF4-FFF2-40B4-BE49-F238E27FC236}">
                  <a16:creationId xmlns:a16="http://schemas.microsoft.com/office/drawing/2014/main" id="{A6D3CE63-1AA8-458C-8316-3E1C4EEE402C}"/>
                </a:ext>
              </a:extLst>
            </p:cNvPr>
            <p:cNvCxnSpPr>
              <a:cxnSpLocks noChangeShapeType="1"/>
            </p:cNvCxnSpPr>
            <p:nvPr/>
          </p:nvCxnSpPr>
          <p:spPr bwMode="auto">
            <a:xfrm>
              <a:off x="3223" y="9396"/>
              <a:ext cx="0" cy="28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5" name="Прямая соединительная линия 14">
              <a:extLst>
                <a:ext uri="{FF2B5EF4-FFF2-40B4-BE49-F238E27FC236}">
                  <a16:creationId xmlns:a16="http://schemas.microsoft.com/office/drawing/2014/main" id="{27EC3E29-9696-492C-BE65-051C10A7C259}"/>
                </a:ext>
              </a:extLst>
            </p:cNvPr>
            <p:cNvCxnSpPr>
              <a:cxnSpLocks noChangeShapeType="1"/>
            </p:cNvCxnSpPr>
            <p:nvPr/>
          </p:nvCxnSpPr>
          <p:spPr bwMode="auto">
            <a:xfrm>
              <a:off x="8938" y="9396"/>
              <a:ext cx="0" cy="28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6" name="Прямая соединительная линия 15">
              <a:extLst>
                <a:ext uri="{FF2B5EF4-FFF2-40B4-BE49-F238E27FC236}">
                  <a16:creationId xmlns:a16="http://schemas.microsoft.com/office/drawing/2014/main" id="{B8145053-4E02-4BBA-B867-C07E556F6060}"/>
                </a:ext>
              </a:extLst>
            </p:cNvPr>
            <p:cNvCxnSpPr>
              <a:cxnSpLocks noChangeShapeType="1"/>
            </p:cNvCxnSpPr>
            <p:nvPr/>
          </p:nvCxnSpPr>
          <p:spPr bwMode="auto">
            <a:xfrm>
              <a:off x="6193" y="9043"/>
              <a:ext cx="0" cy="35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7" name="Прямая соединительная линия 16">
              <a:extLst>
                <a:ext uri="{FF2B5EF4-FFF2-40B4-BE49-F238E27FC236}">
                  <a16:creationId xmlns:a16="http://schemas.microsoft.com/office/drawing/2014/main" id="{F80BFFEE-E298-4E24-9824-14117B834B23}"/>
                </a:ext>
              </a:extLst>
            </p:cNvPr>
            <p:cNvCxnSpPr>
              <a:cxnSpLocks noChangeShapeType="1"/>
            </p:cNvCxnSpPr>
            <p:nvPr/>
          </p:nvCxnSpPr>
          <p:spPr bwMode="auto">
            <a:xfrm>
              <a:off x="1468" y="10399"/>
              <a:ext cx="0" cy="353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8" name="Прямая соединительная линия 17">
              <a:extLst>
                <a:ext uri="{FF2B5EF4-FFF2-40B4-BE49-F238E27FC236}">
                  <a16:creationId xmlns:a16="http://schemas.microsoft.com/office/drawing/2014/main" id="{DD79DC11-6748-4477-B565-1AA27A5B9829}"/>
                </a:ext>
              </a:extLst>
            </p:cNvPr>
            <p:cNvCxnSpPr>
              <a:cxnSpLocks noChangeShapeType="1"/>
            </p:cNvCxnSpPr>
            <p:nvPr/>
          </p:nvCxnSpPr>
          <p:spPr bwMode="auto">
            <a:xfrm>
              <a:off x="1468" y="13946"/>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9" name="Прямая соединительная линия 18">
              <a:extLst>
                <a:ext uri="{FF2B5EF4-FFF2-40B4-BE49-F238E27FC236}">
                  <a16:creationId xmlns:a16="http://schemas.microsoft.com/office/drawing/2014/main" id="{DBA3DA0C-6674-4420-9A6A-379038188E90}"/>
                </a:ext>
              </a:extLst>
            </p:cNvPr>
            <p:cNvCxnSpPr>
              <a:cxnSpLocks noChangeShapeType="1"/>
            </p:cNvCxnSpPr>
            <p:nvPr/>
          </p:nvCxnSpPr>
          <p:spPr bwMode="auto">
            <a:xfrm flipH="1">
              <a:off x="1468" y="13027"/>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0" name="Прямая соединительная линия 19">
              <a:extLst>
                <a:ext uri="{FF2B5EF4-FFF2-40B4-BE49-F238E27FC236}">
                  <a16:creationId xmlns:a16="http://schemas.microsoft.com/office/drawing/2014/main" id="{2ED9312B-06A4-4E7A-A08E-D737D3A9B89F}"/>
                </a:ext>
              </a:extLst>
            </p:cNvPr>
            <p:cNvCxnSpPr>
              <a:cxnSpLocks noChangeShapeType="1"/>
            </p:cNvCxnSpPr>
            <p:nvPr/>
          </p:nvCxnSpPr>
          <p:spPr bwMode="auto">
            <a:xfrm flipH="1">
              <a:off x="1468" y="12067"/>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1" name="Прямая соединительная линия 20">
              <a:extLst>
                <a:ext uri="{FF2B5EF4-FFF2-40B4-BE49-F238E27FC236}">
                  <a16:creationId xmlns:a16="http://schemas.microsoft.com/office/drawing/2014/main" id="{B84466CB-D60E-45C0-9FD6-D01647EBD328}"/>
                </a:ext>
              </a:extLst>
            </p:cNvPr>
            <p:cNvCxnSpPr>
              <a:cxnSpLocks noChangeShapeType="1"/>
            </p:cNvCxnSpPr>
            <p:nvPr/>
          </p:nvCxnSpPr>
          <p:spPr bwMode="auto">
            <a:xfrm flipH="1">
              <a:off x="1468" y="11035"/>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2" name="Прямая соединительная линия 21">
              <a:extLst>
                <a:ext uri="{FF2B5EF4-FFF2-40B4-BE49-F238E27FC236}">
                  <a16:creationId xmlns:a16="http://schemas.microsoft.com/office/drawing/2014/main" id="{B24E9004-1BB5-4952-AF72-722B761FF9E5}"/>
                </a:ext>
              </a:extLst>
            </p:cNvPr>
            <p:cNvCxnSpPr>
              <a:cxnSpLocks noChangeShapeType="1"/>
            </p:cNvCxnSpPr>
            <p:nvPr/>
          </p:nvCxnSpPr>
          <p:spPr bwMode="auto">
            <a:xfrm>
              <a:off x="10843" y="10399"/>
              <a:ext cx="0" cy="295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3" name="Прямая соединительная линия 22">
              <a:extLst>
                <a:ext uri="{FF2B5EF4-FFF2-40B4-BE49-F238E27FC236}">
                  <a16:creationId xmlns:a16="http://schemas.microsoft.com/office/drawing/2014/main" id="{1EF89A10-176D-4B30-B5B7-CCEE412621DA}"/>
                </a:ext>
              </a:extLst>
            </p:cNvPr>
            <p:cNvCxnSpPr>
              <a:cxnSpLocks noChangeShapeType="1"/>
            </p:cNvCxnSpPr>
            <p:nvPr/>
          </p:nvCxnSpPr>
          <p:spPr bwMode="auto">
            <a:xfrm flipH="1">
              <a:off x="10228" y="13352"/>
              <a:ext cx="6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4" name="Прямая соединительная линия 23">
              <a:extLst>
                <a:ext uri="{FF2B5EF4-FFF2-40B4-BE49-F238E27FC236}">
                  <a16:creationId xmlns:a16="http://schemas.microsoft.com/office/drawing/2014/main" id="{DD054011-1383-4BF8-9285-C5D6330D4B22}"/>
                </a:ext>
              </a:extLst>
            </p:cNvPr>
            <p:cNvCxnSpPr>
              <a:cxnSpLocks noChangeShapeType="1"/>
            </p:cNvCxnSpPr>
            <p:nvPr/>
          </p:nvCxnSpPr>
          <p:spPr bwMode="auto">
            <a:xfrm flipH="1">
              <a:off x="10228" y="11515"/>
              <a:ext cx="6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grpSp>
      <p:sp>
        <p:nvSpPr>
          <p:cNvPr id="25" name="Прямоугольник 24">
            <a:extLst>
              <a:ext uri="{FF2B5EF4-FFF2-40B4-BE49-F238E27FC236}">
                <a16:creationId xmlns:a16="http://schemas.microsoft.com/office/drawing/2014/main" id="{C0EA2A51-A29E-4F22-B8B7-EF643E2753FC}"/>
              </a:ext>
            </a:extLst>
          </p:cNvPr>
          <p:cNvSpPr/>
          <p:nvPr/>
        </p:nvSpPr>
        <p:spPr>
          <a:xfrm>
            <a:off x="7433439" y="5958876"/>
            <a:ext cx="3522566" cy="311496"/>
          </a:xfrm>
          <a:prstGeom prst="rect">
            <a:avLst/>
          </a:prstGeom>
        </p:spPr>
        <p:txBody>
          <a:bodyPr wrap="none">
            <a:spAutoFit/>
          </a:bodyPr>
          <a:lstStyle/>
          <a:p>
            <a:pPr algn="ctr" fontAlgn="base">
              <a:lnSpc>
                <a:spcPct val="107000"/>
              </a:lnSpc>
              <a:spcAft>
                <a:spcPts val="0"/>
              </a:spcAft>
            </a:pPr>
            <a:r>
              <a:rPr lang="ru-RU" sz="14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Рисунок 4</a:t>
            </a:r>
            <a:r>
              <a:rPr lang="ru-RU" sz="1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Виды финансовых инвестиций</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Прямоугольник 25">
            <a:extLst>
              <a:ext uri="{FF2B5EF4-FFF2-40B4-BE49-F238E27FC236}">
                <a16:creationId xmlns:a16="http://schemas.microsoft.com/office/drawing/2014/main" id="{6423D27A-3BD4-4BFC-950B-6273DAE3BD63}"/>
              </a:ext>
            </a:extLst>
          </p:cNvPr>
          <p:cNvSpPr/>
          <p:nvPr/>
        </p:nvSpPr>
        <p:spPr>
          <a:xfrm>
            <a:off x="189187" y="2989297"/>
            <a:ext cx="5275618" cy="3289427"/>
          </a:xfrm>
          <a:prstGeom prst="rect">
            <a:avLst/>
          </a:prstGeom>
          <a:solidFill>
            <a:schemeClr val="accent5">
              <a:lumMod val="20000"/>
              <a:lumOff val="80000"/>
            </a:schemeClr>
          </a:solidFill>
          <a:ln>
            <a:solidFill>
              <a:srgbClr val="00B0F0"/>
            </a:solidFill>
          </a:ln>
        </p:spPr>
        <p:txBody>
          <a:bodyPr wrap="square">
            <a:spAutoFit/>
          </a:bodyPr>
          <a:lstStyle/>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Этот вид финансовых инвестиций предполагает самую тесную связь и глубокое внедрение в операционную деятельность компании и способствует развитию производственной инфраструктуры, упрочнению хозяйственно - стратегических связей непосредственно с поставщиками материала и сырья, расширению возможности проникновения на разные региональные рынки с целью реализации там своей продукции и т.д.</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Данная форма финансовых инвестиций одновременно является и более оперативной, но менее капиталоемкой.</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0622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Прямоугольник: скругленные противолежащие углы 2">
            <a:extLst>
              <a:ext uri="{FF2B5EF4-FFF2-40B4-BE49-F238E27FC236}">
                <a16:creationId xmlns:a16="http://schemas.microsoft.com/office/drawing/2014/main" id="{B61AE817-672D-4CDC-BACF-2556A5D25E94}"/>
              </a:ext>
            </a:extLst>
          </p:cNvPr>
          <p:cNvSpPr/>
          <p:nvPr/>
        </p:nvSpPr>
        <p:spPr>
          <a:xfrm>
            <a:off x="367862" y="325821"/>
            <a:ext cx="11540359" cy="2343807"/>
          </a:xfrm>
          <a:prstGeom prst="round2Diag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Следующий вид финансовых инвестиций предполагает вложение капиталов в доходные денежные инструменты.</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Цели этой формы инвестиций – эффективное использование собственных временно свободных (незадействованных) денежных активов компании. Основные виды таких инвестиций – депозитные вклады в коммерческих банках.</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CFACA368-1E21-4F46-B757-4701D72A3209}"/>
              </a:ext>
            </a:extLst>
          </p:cNvPr>
          <p:cNvSpPr/>
          <p:nvPr/>
        </p:nvSpPr>
        <p:spPr>
          <a:xfrm>
            <a:off x="262759" y="2795752"/>
            <a:ext cx="11645462" cy="3941379"/>
          </a:xfrm>
          <a:prstGeom prst="round2Diag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И третий вид финансовых инвестиций – прямое вложение финансов в доходные виды различных фондовых инструментов.</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Основной целью данной формы (вида) финансового инвестирования будет генерация инвестиционных прибылей.</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Хотя иногда ее используют для установления финансового контроля (влияния) над определенными компаниями в процессе решения различных стратегических задач. Данное направление, на сегодняшний день считается наиболее перспективным. Характеризуется оно вложением средств в свободно обращающиеся на фондовых рынках разнообразные ценные бумаги.</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862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A4A3080-287E-4061-B645-EFE4652B7195}"/>
              </a:ext>
            </a:extLst>
          </p:cNvPr>
          <p:cNvSpPr/>
          <p:nvPr/>
        </p:nvSpPr>
        <p:spPr>
          <a:xfrm>
            <a:off x="987972" y="228168"/>
            <a:ext cx="10888717" cy="1289071"/>
          </a:xfrm>
          <a:prstGeom prst="rect">
            <a:avLst/>
          </a:prstGeom>
          <a:solidFill>
            <a:schemeClr val="bg1"/>
          </a:solidFill>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По цели инвестиционных вкладов различают </a:t>
            </a:r>
            <a:r>
              <a:rPr lang="ru-RU"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прямые и непрямые (портфельные) инвестиции. </a:t>
            </a:r>
            <a:endParaRPr lang="ru-RU"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Целью таких вложений является установление непосредственного управления и контроля над самим объектом инвестирования.</a:t>
            </a:r>
            <a:r>
              <a:rPr lang="ru-RU"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00B06DE6-FB56-462A-92D7-A8DC75B1720F}"/>
              </a:ext>
            </a:extLst>
          </p:cNvPr>
          <p:cNvSpPr/>
          <p:nvPr/>
        </p:nvSpPr>
        <p:spPr>
          <a:xfrm>
            <a:off x="451945" y="1632878"/>
            <a:ext cx="5728138" cy="17026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80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Прямое инвестирование</a:t>
            </a:r>
            <a:r>
              <a:rPr lang="ru-RU" dirty="0">
                <a:latin typeface="Times New Roman" panose="02020603050405020304" pitchFamily="18" charset="0"/>
                <a:ea typeface="Times New Roman" panose="02020603050405020304" pitchFamily="18" charset="0"/>
                <a:cs typeface="Times New Roman" panose="02020603050405020304" pitchFamily="18" charset="0"/>
              </a:rPr>
              <a:t> - это вложение средств преимущественно в уставной капитал компании (предприятия, фирмы).</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09E5C8D3-EC60-42B5-874F-5C75DD3CA486}"/>
              </a:ext>
            </a:extLst>
          </p:cNvPr>
          <p:cNvSpPr/>
          <p:nvPr/>
        </p:nvSpPr>
        <p:spPr>
          <a:xfrm>
            <a:off x="6532180" y="1632878"/>
            <a:ext cx="5433848" cy="17026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Портфельные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вложения средств в экономические активы.</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AA06B0A6-3046-4AB9-97C0-4B8BD8B665A3}"/>
              </a:ext>
            </a:extLst>
          </p:cNvPr>
          <p:cNvSpPr/>
          <p:nvPr/>
        </p:nvSpPr>
        <p:spPr>
          <a:xfrm>
            <a:off x="1108840" y="3451193"/>
            <a:ext cx="10646979" cy="878895"/>
          </a:xfrm>
          <a:prstGeom prst="rect">
            <a:avLst/>
          </a:prstGeom>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Данные формы инвестиций направлены не только для получения прибылей от вложений, но еще и на обеспечение будущих интересов в финансовой сфере и расширение влияния.</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Облачко с текстом: овальное 5">
            <a:extLst>
              <a:ext uri="{FF2B5EF4-FFF2-40B4-BE49-F238E27FC236}">
                <a16:creationId xmlns:a16="http://schemas.microsoft.com/office/drawing/2014/main" id="{46506DDE-4251-44DF-9599-26C868ED5197}"/>
              </a:ext>
            </a:extLst>
          </p:cNvPr>
          <p:cNvSpPr/>
          <p:nvPr/>
        </p:nvSpPr>
        <p:spPr>
          <a:xfrm>
            <a:off x="73572" y="4593046"/>
            <a:ext cx="11892456" cy="2264953"/>
          </a:xfrm>
          <a:prstGeom prst="wedgeEllipseCallout">
            <a:avLst>
              <a:gd name="adj1" fmla="val -48496"/>
              <a:gd name="adj2" fmla="val -427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Следует отметить, что прямые инвестиции, являются капиталовложениями, направленными установить непосредственный контроль и грамотное управление объектами самого инвестирования, могут быть вложены и в финансовые инструменты, а не только в экономические реальные активы.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381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8A33999-077C-4918-A9BB-0377179B0C1E}"/>
              </a:ext>
            </a:extLst>
          </p:cNvPr>
          <p:cNvSpPr/>
          <p:nvPr/>
        </p:nvSpPr>
        <p:spPr>
          <a:xfrm>
            <a:off x="340419" y="502025"/>
            <a:ext cx="4762160" cy="5218736"/>
          </a:xfrm>
          <a:prstGeom prst="rect">
            <a:avLst/>
          </a:prstGeom>
        </p:spPr>
        <p:txBody>
          <a:bodyPr wrap="square">
            <a:spAutoFit/>
          </a:bodyPr>
          <a:lstStyle/>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Управление объектом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инвестирования в таких случаях достигается путем закупа контрольного пакета ценных бумаг (акций) компании либо иными формами участия. </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Цели таких инвестиций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диверсификация рисков и извлечение доходов (проценты, дивиденды, прирост рыночной стоимости объектов инвестиции и т.п.).</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Чаще всего основные виды таких инвестиций характеризуются капиталовложением в ценные бумаги, которые принадлежат всевозможным эмитентам, а также в другие подобные активы. Финансовые вложения характеризуются рядом признаков (рис. 5).</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35" name="Группа 34">
            <a:extLst>
              <a:ext uri="{FF2B5EF4-FFF2-40B4-BE49-F238E27FC236}">
                <a16:creationId xmlns:a16="http://schemas.microsoft.com/office/drawing/2014/main" id="{E618AE0F-DA73-48F5-AC7A-EDDB5315694B}"/>
              </a:ext>
            </a:extLst>
          </p:cNvPr>
          <p:cNvGrpSpPr/>
          <p:nvPr/>
        </p:nvGrpSpPr>
        <p:grpSpPr>
          <a:xfrm>
            <a:off x="5381297" y="502025"/>
            <a:ext cx="6642317" cy="4971417"/>
            <a:chOff x="5991115" y="502025"/>
            <a:chExt cx="6032499" cy="4971417"/>
          </a:xfrm>
        </p:grpSpPr>
        <p:sp>
          <p:nvSpPr>
            <p:cNvPr id="14" name="Прямоугольник 13">
              <a:extLst>
                <a:ext uri="{FF2B5EF4-FFF2-40B4-BE49-F238E27FC236}">
                  <a16:creationId xmlns:a16="http://schemas.microsoft.com/office/drawing/2014/main" id="{7511AD86-18F0-44BC-B834-B4718768D5C6}"/>
                </a:ext>
              </a:extLst>
            </p:cNvPr>
            <p:cNvSpPr>
              <a:spLocks noChangeArrowheads="1"/>
            </p:cNvSpPr>
            <p:nvPr/>
          </p:nvSpPr>
          <p:spPr bwMode="auto">
            <a:xfrm>
              <a:off x="7517603" y="502025"/>
              <a:ext cx="3108675" cy="521403"/>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2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Виды финансовых вложений</a:t>
              </a:r>
              <a:endParaRPr lang="ru-RU"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4">
              <a:extLst>
                <a:ext uri="{FF2B5EF4-FFF2-40B4-BE49-F238E27FC236}">
                  <a16:creationId xmlns:a16="http://schemas.microsoft.com/office/drawing/2014/main" id="{C8CFB1B8-D920-477F-9494-CB918C1E8707}"/>
                </a:ext>
              </a:extLst>
            </p:cNvPr>
            <p:cNvSpPr>
              <a:spLocks noChangeArrowheads="1"/>
            </p:cNvSpPr>
            <p:nvPr/>
          </p:nvSpPr>
          <p:spPr bwMode="auto">
            <a:xfrm>
              <a:off x="5991115" y="1107913"/>
              <a:ext cx="2794267" cy="1402968"/>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Государственные и муниципальные ценные бумаги</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долговые ценные бумаги, эмитированные государством, субъектами РФ, органами местного самоуправления и обеспеченные гарантиями этих органов</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Прямоугольник 15">
              <a:extLst>
                <a:ext uri="{FF2B5EF4-FFF2-40B4-BE49-F238E27FC236}">
                  <a16:creationId xmlns:a16="http://schemas.microsoft.com/office/drawing/2014/main" id="{283D1C9B-9128-42E5-8FA2-A0705B537A94}"/>
                </a:ext>
              </a:extLst>
            </p:cNvPr>
            <p:cNvSpPr>
              <a:spLocks noChangeArrowheads="1"/>
            </p:cNvSpPr>
            <p:nvPr/>
          </p:nvSpPr>
          <p:spPr bwMode="auto">
            <a:xfrm>
              <a:off x="6018001" y="4106651"/>
              <a:ext cx="2791527" cy="1366791"/>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Депозитные вклады</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сумма вклада (депозита) и процентов по нему, которая в соответствии с договором банка по истечении установленного срока должна быть возвращена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Прямоугольник 16">
              <a:extLst>
                <a:ext uri="{FF2B5EF4-FFF2-40B4-BE49-F238E27FC236}">
                  <a16:creationId xmlns:a16="http://schemas.microsoft.com/office/drawing/2014/main" id="{8A3458E9-079C-48AE-BD85-ED1FC09E9770}"/>
                </a:ext>
              </a:extLst>
            </p:cNvPr>
            <p:cNvSpPr>
              <a:spLocks noChangeArrowheads="1"/>
            </p:cNvSpPr>
            <p:nvPr/>
          </p:nvSpPr>
          <p:spPr bwMode="auto">
            <a:xfrm>
              <a:off x="9260697" y="2573789"/>
              <a:ext cx="2762917" cy="1485413"/>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Предоставленные другим организациям займы</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которые осуществляются путем предоставления организацией-заимодавцем своих активов на определенный срок в собственность других лиц (заемщиков)</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7">
              <a:extLst>
                <a:ext uri="{FF2B5EF4-FFF2-40B4-BE49-F238E27FC236}">
                  <a16:creationId xmlns:a16="http://schemas.microsoft.com/office/drawing/2014/main" id="{593C3C98-79C4-4BF0-AD9C-C6E3D350A7E2}"/>
                </a:ext>
              </a:extLst>
            </p:cNvPr>
            <p:cNvSpPr>
              <a:spLocks noChangeArrowheads="1"/>
            </p:cNvSpPr>
            <p:nvPr/>
          </p:nvSpPr>
          <p:spPr bwMode="auto">
            <a:xfrm>
              <a:off x="5991115" y="2573789"/>
              <a:ext cx="2818616" cy="1412200"/>
            </a:xfrm>
            <a:prstGeom prst="rect">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Вклады в уставные (складочные) капиталы других организаций</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инвестиции, представляющие собой сумму активов, инвестированных (покупка акций)в имущество другой организации с целью получения иного полезного эффекта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угольник 18">
              <a:extLst>
                <a:ext uri="{FF2B5EF4-FFF2-40B4-BE49-F238E27FC236}">
                  <a16:creationId xmlns:a16="http://schemas.microsoft.com/office/drawing/2014/main" id="{0DACEACC-591E-4D5F-B251-F454F4DC77F6}"/>
                </a:ext>
              </a:extLst>
            </p:cNvPr>
            <p:cNvSpPr>
              <a:spLocks noChangeArrowheads="1"/>
            </p:cNvSpPr>
            <p:nvPr/>
          </p:nvSpPr>
          <p:spPr bwMode="auto">
            <a:xfrm>
              <a:off x="9245783" y="4131235"/>
              <a:ext cx="2777019" cy="1305601"/>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Дебиторская задолженность, приобретенная на основании договора уступки права требования</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который предлагает соглашение о замене прежнего кредитора по обязательству на другого, к которому переходят все права прежнего кредитора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Прямоугольник 19">
              <a:extLst>
                <a:ext uri="{FF2B5EF4-FFF2-40B4-BE49-F238E27FC236}">
                  <a16:creationId xmlns:a16="http://schemas.microsoft.com/office/drawing/2014/main" id="{DC00F8E0-A088-458E-A554-2274F50F5015}"/>
                </a:ext>
              </a:extLst>
            </p:cNvPr>
            <p:cNvSpPr>
              <a:spLocks noChangeArrowheads="1"/>
            </p:cNvSpPr>
            <p:nvPr/>
          </p:nvSpPr>
          <p:spPr bwMode="auto">
            <a:xfrm>
              <a:off x="9260798" y="1107913"/>
              <a:ext cx="2750742" cy="1341993"/>
            </a:xfrm>
            <a:prstGeom prst="rect">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Ценные бумаги других организаций</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вложения в долговые ценные бумаги с целью получения дохода в виде процента или дисконта в течение строго установленного срока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1" name="Прямая соединительная линия 20">
              <a:extLst>
                <a:ext uri="{FF2B5EF4-FFF2-40B4-BE49-F238E27FC236}">
                  <a16:creationId xmlns:a16="http://schemas.microsoft.com/office/drawing/2014/main" id="{A913CF65-107E-4719-870C-49071FC20AB8}"/>
                </a:ext>
              </a:extLst>
            </p:cNvPr>
            <p:cNvCxnSpPr>
              <a:cxnSpLocks noChangeShapeType="1"/>
            </p:cNvCxnSpPr>
            <p:nvPr/>
          </p:nvCxnSpPr>
          <p:spPr bwMode="auto">
            <a:xfrm>
              <a:off x="9038511" y="1023428"/>
              <a:ext cx="0" cy="3601124"/>
            </a:xfrm>
            <a:prstGeom prst="line">
              <a:avLst/>
            </a:prstGeom>
            <a:noFill/>
            <a:ln w="6350">
              <a:solidFill>
                <a:schemeClr val="accent5">
                  <a:lumMod val="75000"/>
                </a:schemeClr>
              </a:solidFill>
              <a:miter lim="800000"/>
              <a:headEnd/>
              <a:tailEnd/>
            </a:ln>
            <a:extLst>
              <a:ext uri="{909E8E84-426E-40DD-AFC4-6F175D3DCCD1}">
                <a14:hiddenFill xmlns:a14="http://schemas.microsoft.com/office/drawing/2010/main">
                  <a:noFill/>
                </a14:hiddenFill>
              </a:ext>
            </a:extLst>
          </p:spPr>
        </p:cxnSp>
        <p:cxnSp>
          <p:nvCxnSpPr>
            <p:cNvPr id="22" name="Прямая соединительная линия 21">
              <a:extLst>
                <a:ext uri="{FF2B5EF4-FFF2-40B4-BE49-F238E27FC236}">
                  <a16:creationId xmlns:a16="http://schemas.microsoft.com/office/drawing/2014/main" id="{7C48A67E-A875-4ED0-BD2E-46A3A24A16B9}"/>
                </a:ext>
              </a:extLst>
            </p:cNvPr>
            <p:cNvCxnSpPr>
              <a:cxnSpLocks noChangeShapeType="1"/>
            </p:cNvCxnSpPr>
            <p:nvPr/>
          </p:nvCxnSpPr>
          <p:spPr bwMode="auto">
            <a:xfrm>
              <a:off x="8785382" y="1394755"/>
              <a:ext cx="475417" cy="0"/>
            </a:xfrm>
            <a:prstGeom prst="line">
              <a:avLst/>
            </a:prstGeom>
            <a:noFill/>
            <a:ln w="6350">
              <a:solidFill>
                <a:schemeClr val="accent5">
                  <a:lumMod val="75000"/>
                </a:schemeClr>
              </a:solidFill>
              <a:miter lim="800000"/>
              <a:headEnd/>
              <a:tailEnd/>
            </a:ln>
            <a:extLst>
              <a:ext uri="{909E8E84-426E-40DD-AFC4-6F175D3DCCD1}">
                <a14:hiddenFill xmlns:a14="http://schemas.microsoft.com/office/drawing/2010/main">
                  <a:noFill/>
                </a14:hiddenFill>
              </a:ext>
            </a:extLst>
          </p:spPr>
        </p:cxnSp>
        <p:cxnSp>
          <p:nvCxnSpPr>
            <p:cNvPr id="31" name="Прямая соединительная линия 30">
              <a:extLst>
                <a:ext uri="{FF2B5EF4-FFF2-40B4-BE49-F238E27FC236}">
                  <a16:creationId xmlns:a16="http://schemas.microsoft.com/office/drawing/2014/main" id="{E8A764C5-BA35-4857-AB3C-25C240FC30CA}"/>
                </a:ext>
              </a:extLst>
            </p:cNvPr>
            <p:cNvCxnSpPr/>
            <p:nvPr/>
          </p:nvCxnSpPr>
          <p:spPr>
            <a:xfrm>
              <a:off x="8809528" y="2921876"/>
              <a:ext cx="45116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a:extLst>
                <a:ext uri="{FF2B5EF4-FFF2-40B4-BE49-F238E27FC236}">
                  <a16:creationId xmlns:a16="http://schemas.microsoft.com/office/drawing/2014/main" id="{AE672219-188A-4FF3-B17E-1509A69AB8B4}"/>
                </a:ext>
              </a:extLst>
            </p:cNvPr>
            <p:cNvCxnSpPr/>
            <p:nvPr/>
          </p:nvCxnSpPr>
          <p:spPr>
            <a:xfrm>
              <a:off x="8785382" y="4624552"/>
              <a:ext cx="475315"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6" name="Прямоугольник 35">
            <a:extLst>
              <a:ext uri="{FF2B5EF4-FFF2-40B4-BE49-F238E27FC236}">
                <a16:creationId xmlns:a16="http://schemas.microsoft.com/office/drawing/2014/main" id="{3B8344B1-1350-4619-91F7-F4F88EC53D4A}"/>
              </a:ext>
            </a:extLst>
          </p:cNvPr>
          <p:cNvSpPr/>
          <p:nvPr/>
        </p:nvSpPr>
        <p:spPr>
          <a:xfrm>
            <a:off x="7282174" y="5707392"/>
            <a:ext cx="3365601" cy="307777"/>
          </a:xfrm>
          <a:prstGeom prst="rect">
            <a:avLst/>
          </a:prstGeom>
        </p:spPr>
        <p:txBody>
          <a:bodyPr wrap="none">
            <a:spAutoFit/>
          </a:bodyPr>
          <a:lstStyle/>
          <a:p>
            <a:r>
              <a:rPr lang="ru-RU" sz="1400" spc="10" dirty="0">
                <a:solidFill>
                  <a:srgbClr val="002060"/>
                </a:solidFill>
                <a:latin typeface="Times New Roman" panose="02020603050405020304" pitchFamily="18" charset="0"/>
                <a:ea typeface="Times New Roman" panose="02020603050405020304" pitchFamily="18" charset="0"/>
              </a:rPr>
              <a:t>Рисунок 5</a:t>
            </a:r>
            <a:r>
              <a:rPr lang="ru-RU" sz="1400" b="1" spc="10" dirty="0">
                <a:solidFill>
                  <a:srgbClr val="002060"/>
                </a:solidFill>
                <a:latin typeface="Times New Roman" panose="02020603050405020304" pitchFamily="18" charset="0"/>
                <a:ea typeface="Times New Roman" panose="02020603050405020304" pitchFamily="18" charset="0"/>
              </a:rPr>
              <a:t> – </a:t>
            </a:r>
            <a:r>
              <a:rPr lang="ru-RU" sz="1400" dirty="0">
                <a:solidFill>
                  <a:srgbClr val="002060"/>
                </a:solidFill>
                <a:latin typeface="Times New Roman" panose="02020603050405020304" pitchFamily="18" charset="0"/>
                <a:ea typeface="Times New Roman" panose="02020603050405020304" pitchFamily="18" charset="0"/>
              </a:rPr>
              <a:t>Виды финансовых вложений</a:t>
            </a:r>
            <a:endParaRPr lang="ru-RU" dirty="0">
              <a:solidFill>
                <a:srgbClr val="002060"/>
              </a:solidFill>
            </a:endParaRPr>
          </a:p>
        </p:txBody>
      </p:sp>
    </p:spTree>
    <p:extLst>
      <p:ext uri="{BB962C8B-B14F-4D97-AF65-F5344CB8AC3E}">
        <p14:creationId xmlns:p14="http://schemas.microsoft.com/office/powerpoint/2010/main" val="3919782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0F405EE6-20B6-4B5A-847A-9CDAB8A2C434}"/>
              </a:ext>
            </a:extLst>
          </p:cNvPr>
          <p:cNvSpPr/>
          <p:nvPr/>
        </p:nvSpPr>
        <p:spPr>
          <a:xfrm>
            <a:off x="278524" y="105103"/>
            <a:ext cx="11634952" cy="2648607"/>
          </a:xfrm>
          <a:prstGeom prst="snip2Diag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Зачастую прямые с портфельными инвестициями пересекаются в реальных с финансовыми инвестициями. При этом следует отметить, что в некоторых случаях прямыми инвестициями считают вложение капиталов непосредственно в производство, а портфельными – покупку ценных бумаг. Другими словами критерии классификации в данном случае – это характеристики объектов инвестирования.</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Многие специалисты в области экономики, такое отождествление считают ошибочным, т.к. реальные инвестиции кроме вложений в физические объекты вдобавок включают в себя и вложения в иные виды реальных активов. </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B5DF1C0F-C7E3-4D6F-BC7E-6EB21AA5E2D6}"/>
              </a:ext>
            </a:extLst>
          </p:cNvPr>
          <p:cNvSpPr/>
          <p:nvPr/>
        </p:nvSpPr>
        <p:spPr>
          <a:xfrm>
            <a:off x="278524" y="2837793"/>
            <a:ext cx="11634952" cy="2890345"/>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По Приказу Банка России</a:t>
            </a:r>
            <a:r>
              <a:rPr lang="ru-RU" dirty="0">
                <a:latin typeface="Times New Roman" panose="02020603050405020304" pitchFamily="18" charset="0"/>
                <a:ea typeface="Calibri" panose="020F0502020204030204" pitchFamily="34" charset="0"/>
                <a:cs typeface="Times New Roman" panose="02020603050405020304" pitchFamily="18" charset="0"/>
              </a:rPr>
              <a:t> (от 15.06.2016 № ОД-1860) реализуется распределительный контроль и надзор за работой сегмента коллективного инвестирования посредством департамента коллективных инвестиций и доверительного управления.</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 частности, контролируется деятельность Пенсионного фонда РФ по пункту инвестирования денежных средств страховых взносов на накопительную пенсию, также имеют место взносы работодателя в пользу застрахованного лица.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Департаментом коллективных инвестиций ведется контроль за работой управляющих компаний - по пункту осуществления ими действий по распределению средств пенсионных резервов и вложению средств с целью накопления пенсионных поступлений и доверительному управлению инвестиционными резервами акционерных инвестиционных фондов.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C768E444-7BFA-42C4-BEE5-A5B28B34CA8C}"/>
              </a:ext>
            </a:extLst>
          </p:cNvPr>
          <p:cNvSpPr/>
          <p:nvPr/>
        </p:nvSpPr>
        <p:spPr>
          <a:xfrm>
            <a:off x="549165" y="6001407"/>
            <a:ext cx="11093669" cy="646331"/>
          </a:xfrm>
          <a:prstGeom prst="rect">
            <a:avLst/>
          </a:prstGeom>
        </p:spPr>
        <p:txBody>
          <a:bodyPr wrap="square">
            <a:spAutoFit/>
          </a:bodyPr>
          <a:lstStyle/>
          <a:p>
            <a:pPr marL="457200" lvl="0" indent="450215" algn="just"/>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Рынок коллективных инвестиций объединяет негосударственные пенсионные фонды (НПФ), инвестиционные фонды, их управляющие компании и специализированные депозитарии.</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5852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4D6E479D-F095-4514-871B-8ACF66D03FB8}"/>
              </a:ext>
            </a:extLst>
          </p:cNvPr>
          <p:cNvSpPr/>
          <p:nvPr/>
        </p:nvSpPr>
        <p:spPr>
          <a:xfrm>
            <a:off x="2156128" y="199239"/>
            <a:ext cx="7879743" cy="719096"/>
          </a:xfrm>
          <a:prstGeom prst="roundRect">
            <a:avLst/>
          </a:prstGeom>
          <a:solidFill>
            <a:schemeClr val="accent1">
              <a:lumMod val="20000"/>
              <a:lumOff val="80000"/>
            </a:schemeClr>
          </a:solidFill>
          <a:ln>
            <a:solidFill>
              <a:schemeClr val="accent1">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lvl="0" algn="ctr">
              <a:lnSpc>
                <a:spcPct val="115000"/>
              </a:lnSpc>
            </a:pPr>
            <a:r>
              <a:rPr lang="ru-RU" sz="2000" b="1" dirty="0">
                <a:solidFill>
                  <a:schemeClr val="accent5">
                    <a:lumMod val="50000"/>
                  </a:schemeClr>
                </a:solidFill>
                <a:latin typeface="Times New Roman" panose="02020603050405020304" pitchFamily="18" charset="0"/>
                <a:ea typeface="Calibri" panose="020F0502020204030204" pitchFamily="34" charset="0"/>
              </a:rPr>
              <a:t>3. Рынок коллективных инвестиций</a:t>
            </a:r>
            <a:endParaRPr lang="ru-RU" sz="2000"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2CD8AC9E-434C-4364-BA0C-EA4B7A585E25}"/>
              </a:ext>
            </a:extLst>
          </p:cNvPr>
          <p:cNvSpPr/>
          <p:nvPr/>
        </p:nvSpPr>
        <p:spPr>
          <a:xfrm>
            <a:off x="236481" y="1642241"/>
            <a:ext cx="11719035" cy="2130973"/>
          </a:xfrm>
          <a:prstGeom prst="round2Diag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инвестиции</a:t>
            </a: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 - вид доверительного управления с невысоким порогом вхождения, позволяющий мелким инвесторам вкладывать деньги в фондовый рынок, рынок недвижимости, драгоценные металлы и другие, получая прибыль от вложения своих денег. Это инвестирование объединенного капитала вкладчиков, дающее возможность заработать, значительно приумножив свой капитал.</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827214D9-4EAA-4875-9E3B-40267E212C22}"/>
              </a:ext>
            </a:extLst>
          </p:cNvPr>
          <p:cNvSpPr/>
          <p:nvPr/>
        </p:nvSpPr>
        <p:spPr>
          <a:xfrm>
            <a:off x="236481" y="4091150"/>
            <a:ext cx="11719035" cy="2236077"/>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 государствах с развитым фондовым рынком (европейские страны, Великобритания, США) понятие коллективных инвестиций доступно почти каждому, ведь в этот инструмент приумножения капитала вкладываются практически все население. Особой популярностью пользуются накопительные продукты страховых компаний и пенсионных фондов.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9346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0AD9B80B-422A-4AF1-9214-28C4EF5CC54A}"/>
              </a:ext>
            </a:extLst>
          </p:cNvPr>
          <p:cNvSpPr/>
          <p:nvPr/>
        </p:nvSpPr>
        <p:spPr>
          <a:xfrm>
            <a:off x="210207" y="310055"/>
            <a:ext cx="11729545" cy="3384331"/>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Финансовые инструменты российского рынка инвестиций в большинстве своем не по средствам частным вкладчикам из-за высокого ценового порога вхождения, необходимости понимания принципов работы рынка инвестиций и распространенное нежелание компаний-эмитентов и посредников загружать себя лишней работой с неквалифицированными инвесторами, вкладывающими небольшие суммы. Рынок долговых обязательств государства в виде ценных бумаг не приспособлен для работы со средствами мелких инвесторов, а некоторая часть государственных ценных бумаг изначально не предназначена для капиталовложений со стороны населения.</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6768D6BA-DC82-481C-B2CC-AB28DD64C475}"/>
              </a:ext>
            </a:extLst>
          </p:cNvPr>
          <p:cNvSpPr/>
          <p:nvPr/>
        </p:nvSpPr>
        <p:spPr>
          <a:xfrm>
            <a:off x="210207" y="4025462"/>
            <a:ext cx="11771586" cy="2522483"/>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i="1">
                <a:latin typeface="Times New Roman" panose="02020603050405020304" pitchFamily="18" charset="0"/>
                <a:ea typeface="Calibri" panose="020F0502020204030204" pitchFamily="34" charset="0"/>
                <a:cs typeface="Times New Roman" panose="02020603050405020304" pitchFamily="18" charset="0"/>
              </a:rPr>
              <a:t>Коллективное инвестирование </a:t>
            </a:r>
            <a:r>
              <a:rPr lang="ru-RU">
                <a:latin typeface="Times New Roman" panose="02020603050405020304" pitchFamily="18" charset="0"/>
                <a:ea typeface="Calibri" panose="020F0502020204030204" pitchFamily="34" charset="0"/>
                <a:cs typeface="Times New Roman" panose="02020603050405020304" pitchFamily="18" charset="0"/>
              </a:rPr>
              <a:t>- идеальный финансовый инструмент, обеспечивающий разнообразие (диверсификацию) ценных бумаг в инвестиционном портфеле, что значительно снижает риск инвестиций. Самостоятельное инвестирование требует соответствующих знаний рынка для полноценной работы с вложенными деньгами.</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9397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498A0F88-CB10-4BFC-A820-AE31EC6478F6}"/>
              </a:ext>
            </a:extLst>
          </p:cNvPr>
          <p:cNvSpPr/>
          <p:nvPr/>
        </p:nvSpPr>
        <p:spPr>
          <a:xfrm>
            <a:off x="183931" y="115614"/>
            <a:ext cx="11824137" cy="137685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Даже вклада нескольких мелких инвесторов не хватит для приобретения минимального лота в инвестиционном конкурсе или в большой брокерской компании. Но средства тысячи мелких инвесторов уже имеют внушительную инвестиционную силу, которая способна выступить покупателем или продавцом на инвестиционном рынке.</a:t>
            </a:r>
            <a:endParaRPr lang="ru-RU" sz="140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B987DAA2-4E05-4785-9CFD-E03FE6F7E429}"/>
              </a:ext>
            </a:extLst>
          </p:cNvPr>
          <p:cNvSpPr/>
          <p:nvPr/>
        </p:nvSpPr>
        <p:spPr>
          <a:xfrm>
            <a:off x="404647" y="1566041"/>
            <a:ext cx="11603421" cy="422167"/>
          </a:xfrm>
          <a:prstGeom prst="rect">
            <a:avLst/>
          </a:prstGeom>
        </p:spPr>
        <p:txBody>
          <a:bodyPr wrap="square">
            <a:spAutoFit/>
          </a:bodyPr>
          <a:lstStyle/>
          <a:p>
            <a:pPr indent="450215" algn="just">
              <a:lnSpc>
                <a:spcPct val="150000"/>
              </a:lnSpc>
              <a:spcAft>
                <a:spcPts val="0"/>
              </a:spcAft>
            </a:pPr>
            <a:r>
              <a:rPr lang="ru-RU" sz="1600"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СУБЪЕКТАМИ РЫНКА КОЛЛЕКТИВНЫХ ИНВЕСТИЦИЙ ЯВЛЯЮТСЯ СЛЕДУЮЩИЕ ПРЕДСТАВИТЕЛИ:</a:t>
            </a:r>
            <a:endParaRPr lang="ru-RU" sz="1600" b="1"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CDAA8171-9B32-4F79-B24C-15B15F9E32A2}"/>
              </a:ext>
            </a:extLst>
          </p:cNvPr>
          <p:cNvSpPr/>
          <p:nvPr/>
        </p:nvSpPr>
        <p:spPr>
          <a:xfrm>
            <a:off x="183931" y="2165316"/>
            <a:ext cx="11366937" cy="4197559"/>
          </a:xfrm>
          <a:prstGeom prst="rect">
            <a:avLst/>
          </a:prstGeom>
        </p:spPr>
        <p:txBody>
          <a:bodyPr wrap="square">
            <a:spAutoFit/>
          </a:bodyPr>
          <a:lstStyle/>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Пайщики - дольщики, выкупившие долю в общем инвестиционном «мешке»; акционеры - держатели акций.</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Фонд - инвестиционный денежный «мешок».</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Учредители управления - хозяева инвестиционного фонда.</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Управляющая компания коллективных инвестиций - юридически оформленная компания, нанимающая профессиональных финансовых управляющих.</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Депозитарий - хранилище сертификатов ценных бумаг.</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Регистратор - ведет учет.</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Аудитор - ревизия документов, процесса.</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Независимый оценщик - определяет рыночную стоимость активов.</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Надзорные органы - осуществляют контроль.</a:t>
            </a:r>
          </a:p>
        </p:txBody>
      </p:sp>
    </p:spTree>
    <p:extLst>
      <p:ext uri="{BB962C8B-B14F-4D97-AF65-F5344CB8AC3E}">
        <p14:creationId xmlns:p14="http://schemas.microsoft.com/office/powerpoint/2010/main" val="1325558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D9B785FF-AA12-44B7-939C-4E30691EC344}"/>
              </a:ext>
            </a:extLst>
          </p:cNvPr>
          <p:cNvSpPr/>
          <p:nvPr/>
        </p:nvSpPr>
        <p:spPr>
          <a:xfrm>
            <a:off x="283779" y="315311"/>
            <a:ext cx="5812221" cy="672662"/>
          </a:xfrm>
          <a:prstGeom prst="roundRect">
            <a:avLst/>
          </a:prstGeom>
          <a:solidFill>
            <a:schemeClr val="accent3">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Объекты коллективного инвестирования</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59D420E1-1BBE-4C90-863E-0518D72E2F27}"/>
              </a:ext>
            </a:extLst>
          </p:cNvPr>
          <p:cNvSpPr/>
          <p:nvPr/>
        </p:nvSpPr>
        <p:spPr>
          <a:xfrm>
            <a:off x="-105103" y="1051109"/>
            <a:ext cx="10615447" cy="422167"/>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инвестиционные фонды вкладывают средства инвесторов в широкую линейку инструментов:</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15A0F983-F388-4399-890D-81A5E19CF024}"/>
              </a:ext>
            </a:extLst>
          </p:cNvPr>
          <p:cNvSpPr/>
          <p:nvPr/>
        </p:nvSpPr>
        <p:spPr>
          <a:xfrm>
            <a:off x="283779" y="1506709"/>
            <a:ext cx="6096000" cy="1530162"/>
          </a:xfrm>
          <a:prstGeom prst="rect">
            <a:avLst/>
          </a:prstGeom>
        </p:spPr>
        <p:txBody>
          <a:bodyPr>
            <a:spAutoFit/>
          </a:bodyPr>
          <a:lstStyle/>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Ценные бумаги.</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Недвижимость.</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Акции с высокой стоимостью.</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Паи зарубежных ETF (торгуемые на бирже фондов).</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149E5C2C-F6BD-4001-8D5B-3AD85CB5F6AF}"/>
              </a:ext>
            </a:extLst>
          </p:cNvPr>
          <p:cNvSpPr/>
          <p:nvPr/>
        </p:nvSpPr>
        <p:spPr>
          <a:xfrm>
            <a:off x="6469116" y="3049090"/>
            <a:ext cx="5528442" cy="545919"/>
          </a:xfrm>
          <a:prstGeom prst="roundRect">
            <a:avLst/>
          </a:prstGeom>
          <a:solidFill>
            <a:schemeClr val="accent3">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ctr">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инвесторы</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BB5DC07A-AD47-44DF-A90B-593C305F1891}"/>
              </a:ext>
            </a:extLst>
          </p:cNvPr>
          <p:cNvSpPr/>
          <p:nvPr/>
        </p:nvSpPr>
        <p:spPr>
          <a:xfrm>
            <a:off x="772510" y="3706900"/>
            <a:ext cx="11398470" cy="1160831"/>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Инвесторы, принимающие участие в коллективных инвестициях, являются рыночными инвесторами. Именно благодаря многочисленным коллективным инвесторам происходит сбор и аккумуляция средств. Последние составляют основу сегмента коллективных инвестиций.</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58D54ED8-B843-4F95-82BE-25276DDEE926}"/>
              </a:ext>
            </a:extLst>
          </p:cNvPr>
          <p:cNvSpPr/>
          <p:nvPr/>
        </p:nvSpPr>
        <p:spPr>
          <a:xfrm>
            <a:off x="772509" y="4867731"/>
            <a:ext cx="11235559" cy="791499"/>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Посредниками, собирающими денежные средства инвесторов, выступают коммерческие банки и подобные им организации, представленные инвесторами в виде вкладов и других взаимовыгодных краткосрочных размещений.</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10843419-AFC0-4EF7-A62C-149885D2F87B}"/>
              </a:ext>
            </a:extLst>
          </p:cNvPr>
          <p:cNvSpPr/>
          <p:nvPr/>
        </p:nvSpPr>
        <p:spPr>
          <a:xfrm>
            <a:off x="762000" y="5806891"/>
            <a:ext cx="11235558" cy="791499"/>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На счетах страховых компаний и Пенсионных фондов денежные средства потенциальных инвесторов хранятся более длительные сроки и снимаются лишь при наступлении страхового случая или пенсионного возраста.</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080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Прямоугольник: скругленные углы 4">
            <a:extLst>
              <a:ext uri="{FF2B5EF4-FFF2-40B4-BE49-F238E27FC236}">
                <a16:creationId xmlns:a16="http://schemas.microsoft.com/office/drawing/2014/main" id="{B3464CA3-B016-4C10-BD56-48490227D5C8}"/>
              </a:ext>
            </a:extLst>
          </p:cNvPr>
          <p:cNvSpPr/>
          <p:nvPr/>
        </p:nvSpPr>
        <p:spPr>
          <a:xfrm>
            <a:off x="2156128" y="199239"/>
            <a:ext cx="7879743" cy="719096"/>
          </a:xfrm>
          <a:prstGeom prst="roundRect">
            <a:avLst/>
          </a:prstGeom>
          <a:solidFill>
            <a:schemeClr val="accent1">
              <a:lumMod val="20000"/>
              <a:lumOff val="80000"/>
            </a:schemeClr>
          </a:solidFill>
          <a:ln>
            <a:solidFill>
              <a:schemeClr val="accent1">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marL="342900" lvl="0" indent="-342900" algn="ctr">
              <a:lnSpc>
                <a:spcPct val="115000"/>
              </a:lnSpc>
              <a:buFont typeface="+mj-lt"/>
              <a:buAutoNum type="arabicPeriod"/>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Финансовые институты: виды и роль на финансовом рынке. </a:t>
            </a:r>
          </a:p>
        </p:txBody>
      </p:sp>
      <p:sp>
        <p:nvSpPr>
          <p:cNvPr id="9" name="Прямоугольник 8">
            <a:extLst>
              <a:ext uri="{FF2B5EF4-FFF2-40B4-BE49-F238E27FC236}">
                <a16:creationId xmlns:a16="http://schemas.microsoft.com/office/drawing/2014/main" id="{D68F1F6D-1195-48DA-BD9B-BE759C873346}"/>
              </a:ext>
            </a:extLst>
          </p:cNvPr>
          <p:cNvSpPr/>
          <p:nvPr/>
        </p:nvSpPr>
        <p:spPr>
          <a:xfrm>
            <a:off x="556592" y="1129160"/>
            <a:ext cx="10416208" cy="1899494"/>
          </a:xfrm>
          <a:prstGeom prst="rect">
            <a:avLst/>
          </a:prstGeom>
        </p:spPr>
        <p:txBody>
          <a:bodyPr wrap="square">
            <a:spAutoFit/>
          </a:bodyPr>
          <a:lstStyle/>
          <a:p>
            <a:pPr indent="450215" algn="just">
              <a:lnSpc>
                <a:spcPct val="150000"/>
              </a:lnSpc>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являются ключевыми элементами финансово-кредитной системы страны. </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Основное назначение </a:t>
            </a:r>
            <a:r>
              <a:rPr lang="ru-RU" sz="1600" b="1" i="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финансового института </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организация посредничества, т. е. эффективного перемещения денежных средств (в прямой или опосредованной форме) от </a:t>
            </a:r>
            <a:r>
              <a:rPr lang="ru-RU" sz="1600" spc="1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сберегателей</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к заемщикам.</a:t>
            </a:r>
          </a:p>
          <a:p>
            <a:pPr indent="450215" algn="just">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Финансовый институт – это посредник между кредиторами и заемщиками, между инвесторами и </a:t>
            </a:r>
            <a:r>
              <a:rPr lang="ru-RU" sz="1600" spc="1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сберегателями</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3" name="Рисунок 12">
            <a:extLst>
              <a:ext uri="{FF2B5EF4-FFF2-40B4-BE49-F238E27FC236}">
                <a16:creationId xmlns:a16="http://schemas.microsoft.com/office/drawing/2014/main" id="{0EDE92B1-73F4-42F3-BF6F-9F4F27CE4C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4247" y="2902657"/>
            <a:ext cx="4515555" cy="3396556"/>
          </a:xfrm>
          <a:prstGeom prst="rect">
            <a:avLst/>
          </a:prstGeom>
          <a:effectLst>
            <a:softEdge rad="127000"/>
          </a:effectLst>
        </p:spPr>
      </p:pic>
    </p:spTree>
    <p:extLst>
      <p:ext uri="{BB962C8B-B14F-4D97-AF65-F5344CB8AC3E}">
        <p14:creationId xmlns:p14="http://schemas.microsoft.com/office/powerpoint/2010/main" val="70456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622A7F9-860D-4F26-8EA2-F90F0F007F5F}"/>
              </a:ext>
            </a:extLst>
          </p:cNvPr>
          <p:cNvSpPr/>
          <p:nvPr/>
        </p:nvSpPr>
        <p:spPr>
          <a:xfrm>
            <a:off x="599090" y="350842"/>
            <a:ext cx="11351172" cy="878895"/>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В случае с ПИФами, где в одном лице исполняются функции по сбору и инвестированию средств, частный инвестор несет свои деньги с конкретной целью - </a:t>
            </a:r>
            <a:r>
              <a:rPr lang="ru-RU"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приумножить свой капитал</a:t>
            </a: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11174882-CE42-4129-B717-72D53D7DC5FF}"/>
              </a:ext>
            </a:extLst>
          </p:cNvPr>
          <p:cNvSpPr/>
          <p:nvPr/>
        </p:nvSpPr>
        <p:spPr>
          <a:xfrm>
            <a:off x="536027" y="1229737"/>
            <a:ext cx="11056883" cy="1294393"/>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Аспект долгосрочного вложения денежных средств системы коллективных инвестиций в России имеет огромное значение в деле повышения благосостояния граждан посредством участия в росте капитализации экономики.</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EE54AC9B-BBA4-4CFA-81D8-F3C998CFF6AD}"/>
              </a:ext>
            </a:extLst>
          </p:cNvPr>
          <p:cNvSpPr/>
          <p:nvPr/>
        </p:nvSpPr>
        <p:spPr>
          <a:xfrm>
            <a:off x="536027" y="2464677"/>
            <a:ext cx="11351171" cy="1294393"/>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Средства коллективных инвесторов, реализуемые через инвестиционные механизмы, вовлекаются в общий финансовый оборот, тем самым запуская необходимый экономический процесс эффективного распределения средств.</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C17C8258-8B7A-4F3D-9CFF-5041563A9666}"/>
              </a:ext>
            </a:extLst>
          </p:cNvPr>
          <p:cNvSpPr/>
          <p:nvPr/>
        </p:nvSpPr>
        <p:spPr>
          <a:xfrm>
            <a:off x="7210097" y="3429000"/>
            <a:ext cx="4572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a:latin typeface="Times New Roman" panose="02020603050405020304" pitchFamily="18" charset="0"/>
                <a:cs typeface="Times New Roman" panose="02020603050405020304" pitchFamily="18" charset="0"/>
              </a:rPr>
              <a:t>Налогообложение</a:t>
            </a:r>
            <a:endParaRPr lang="ru-RU">
              <a:latin typeface="Times New Roman" panose="02020603050405020304" pitchFamily="18"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EF444102-4765-4E7E-A2D3-0C3F764317C5}"/>
              </a:ext>
            </a:extLst>
          </p:cNvPr>
          <p:cNvSpPr/>
          <p:nvPr/>
        </p:nvSpPr>
        <p:spPr>
          <a:xfrm>
            <a:off x="599090" y="4421000"/>
            <a:ext cx="11288108" cy="1709892"/>
          </a:xfrm>
          <a:prstGeom prst="rect">
            <a:avLst/>
          </a:prstGeom>
        </p:spPr>
        <p:txBody>
          <a:bodyPr wrap="square">
            <a:spAutoFit/>
          </a:bodyPr>
          <a:lstStyle/>
          <a:p>
            <a:pPr indent="450215" algn="just">
              <a:lnSpc>
                <a:spcPct val="150000"/>
              </a:lnSpc>
              <a:spcAft>
                <a:spcPts val="0"/>
              </a:spcAft>
            </a:pPr>
            <a:r>
              <a:rPr lang="ru-RU"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Ставка налога на доход физических лиц при коллективном инвестировании – 13%. Облагается именно прибыль с продажи предмета инвестиции. Налог удерживает компания, которая занималась инвестиционным управлением. Расчет налога происходит в начале года за предыдущий год. Доход поступает на счет инвестора уже в «чистом» виде.</a:t>
            </a:r>
            <a:endParaRPr lang="ru-RU"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963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664146BA-CCA2-419E-BA31-3E5BFF042231}"/>
              </a:ext>
            </a:extLst>
          </p:cNvPr>
          <p:cNvSpPr/>
          <p:nvPr/>
        </p:nvSpPr>
        <p:spPr>
          <a:xfrm>
            <a:off x="273269" y="515007"/>
            <a:ext cx="11645462" cy="57806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Преимущества коллективных инвестиций</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9C457074-4C30-471B-88A2-3B0E93A178BE}"/>
              </a:ext>
            </a:extLst>
          </p:cNvPr>
          <p:cNvSpPr/>
          <p:nvPr/>
        </p:nvSpPr>
        <p:spPr>
          <a:xfrm>
            <a:off x="273269" y="1438829"/>
            <a:ext cx="11645461" cy="4197559"/>
          </a:xfrm>
          <a:prstGeom prst="rect">
            <a:avLst/>
          </a:prstGeom>
        </p:spPr>
        <p:txBody>
          <a:bodyPr wrap="square">
            <a:spAutoFit/>
          </a:bodyPr>
          <a:lstStyle/>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Инвестиционные фонды управляются профессионалами, квалифицированными и опытными, обладающими необходимыми для работы навыками, что крайне важно для работы с крупными инвестициями. В этом фонды выигрывают перед одиночными мелкими инвесторами.</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Управление крупным портфелем, состоящим из мелких вложений, ведет к значительной экономии за счет масштабности операций. В результате инвесторы не переплачивают за управление, получая еще одну выгоду от вложений средств в коллективный фонд инвестиций.</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При покупке на фондовом рынке небольшого количества акций мелкому инвестору невероятно трудно и дорого будет разнообразить (диверсифицировать) свой инвестиционный портфель для снижения риска.</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Деятельность субъектов коллективных инвестиций контролируется законодательством и регулируется в пользу интересов инвесторов.</a:t>
            </a:r>
          </a:p>
        </p:txBody>
      </p:sp>
    </p:spTree>
    <p:extLst>
      <p:ext uri="{BB962C8B-B14F-4D97-AF65-F5344CB8AC3E}">
        <p14:creationId xmlns:p14="http://schemas.microsoft.com/office/powerpoint/2010/main" val="1546310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EC919922-EC65-47E6-BDE0-BC274294A021}"/>
              </a:ext>
            </a:extLst>
          </p:cNvPr>
          <p:cNvSpPr/>
          <p:nvPr/>
        </p:nvSpPr>
        <p:spPr>
          <a:xfrm>
            <a:off x="273269" y="515007"/>
            <a:ext cx="11645462" cy="57806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Недостатки коллективного инвестирования</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6ADCFF4D-0D5D-430F-BC20-ADFD5CFDB479}"/>
              </a:ext>
            </a:extLst>
          </p:cNvPr>
          <p:cNvSpPr/>
          <p:nvPr/>
        </p:nvSpPr>
        <p:spPr>
          <a:xfrm>
            <a:off x="273270" y="1408572"/>
            <a:ext cx="11645461" cy="3371885"/>
          </a:xfrm>
          <a:prstGeom prst="rect">
            <a:avLst/>
          </a:prstGeom>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Риск вложений в коллективные инвестиции практически сведен к нулю благодаря контролю и надзору Центрального Банка РФ. Но все же при рассмотрении возможностей коллективного вложения денег стоит учесть один существенный минус этого распространенного финансового инструмента.</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Недостаток коллективных инвестиций заключается в отсутствии оперативности при значительных колебаниях (волатильности) рынка. Большой денежный «мешок» слишком медленно меняет курс, поэтому проигрывает в случае резкого падения цен.</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Но если учесть, что субъекты рынка коллективных инвестиций вкладываются в весьма консервативные инструменты, то и этот недостаток не играет решающей роли.</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010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C2052FCD-7169-4A7B-B965-CAFB407BC6B3}"/>
              </a:ext>
            </a:extLst>
          </p:cNvPr>
          <p:cNvSpPr/>
          <p:nvPr/>
        </p:nvSpPr>
        <p:spPr>
          <a:xfrm>
            <a:off x="283779" y="310101"/>
            <a:ext cx="11592911" cy="16343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z="2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Финансовый институт</a:t>
            </a:r>
            <a:r>
              <a:rPr lang="ru-RU"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это юридическое лицо, предоставляющее одну или несколько финансовых услуг в соответствии с действующим законодательством (кредитование, заимствование, инвестирование денежных средств с помощью финансовых инструментов).</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44BCB54B-89CD-4112-A8B3-14E6A6B701E1}"/>
              </a:ext>
            </a:extLst>
          </p:cNvPr>
          <p:cNvSpPr/>
          <p:nvPr/>
        </p:nvSpPr>
        <p:spPr>
          <a:xfrm>
            <a:off x="283779" y="2249214"/>
            <a:ext cx="11592911" cy="17236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z="2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a:t>
            </a:r>
            <a:r>
              <a:rPr lang="ru-RU"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оказывают услуги по передаче денег и предоставлению займов и влияют на функционирование реальной экономики, действуя в качестве посредников в процессе превращения сбережений и других денежных средств в инвестиции.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96417835-BA8A-41E4-8924-56107A2587E3}"/>
              </a:ext>
            </a:extLst>
          </p:cNvPr>
          <p:cNvSpPr/>
          <p:nvPr/>
        </p:nvSpPr>
        <p:spPr>
          <a:xfrm>
            <a:off x="283779" y="4277709"/>
            <a:ext cx="11592911" cy="16343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rgbClr val="002060"/>
                </a:solidFill>
                <a:latin typeface="Times New Roman" panose="02020603050405020304" pitchFamily="18" charset="0"/>
                <a:cs typeface="Times New Roman" panose="02020603050405020304" pitchFamily="18" charset="0"/>
              </a:rPr>
              <a:t>Основными </a:t>
            </a:r>
            <a:r>
              <a:rPr lang="ru-RU" sz="2400" b="1" dirty="0">
                <a:solidFill>
                  <a:srgbClr val="002060"/>
                </a:solidFill>
                <a:latin typeface="Times New Roman" panose="02020603050405020304" pitchFamily="18" charset="0"/>
                <a:cs typeface="Times New Roman" panose="02020603050405020304" pitchFamily="18" charset="0"/>
              </a:rPr>
              <a:t>функциями финансовых институтов</a:t>
            </a:r>
            <a:r>
              <a:rPr lang="ru-RU" sz="2400" dirty="0">
                <a:solidFill>
                  <a:srgbClr val="002060"/>
                </a:solidFill>
                <a:latin typeface="Times New Roman" panose="02020603050405020304" pitchFamily="18" charset="0"/>
                <a:cs typeface="Times New Roman" panose="02020603050405020304" pitchFamily="18" charset="0"/>
              </a:rPr>
              <a:t> являются следующие (рис. 1): </a:t>
            </a:r>
          </a:p>
        </p:txBody>
      </p:sp>
    </p:spTree>
    <p:extLst>
      <p:ext uri="{BB962C8B-B14F-4D97-AF65-F5344CB8AC3E}">
        <p14:creationId xmlns:p14="http://schemas.microsoft.com/office/powerpoint/2010/main" val="2538757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D1C6A64E-5491-44EF-9222-CE1A15D0F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436830"/>
            <a:ext cx="5864772" cy="3984340"/>
          </a:xfrm>
          <a:prstGeom prst="rect">
            <a:avLst/>
          </a:prstGeom>
          <a:effectLst>
            <a:softEdge rad="127000"/>
          </a:effectLst>
        </p:spPr>
      </p:pic>
      <p:graphicFrame>
        <p:nvGraphicFramePr>
          <p:cNvPr id="5" name="Схема 4">
            <a:extLst>
              <a:ext uri="{FF2B5EF4-FFF2-40B4-BE49-F238E27FC236}">
                <a16:creationId xmlns:a16="http://schemas.microsoft.com/office/drawing/2014/main" id="{4F9D5D79-6686-413A-A069-A89F7BF8F551}"/>
              </a:ext>
            </a:extLst>
          </p:cNvPr>
          <p:cNvGraphicFramePr/>
          <p:nvPr>
            <p:extLst>
              <p:ext uri="{D42A27DB-BD31-4B8C-83A1-F6EECF244321}">
                <p14:modId xmlns:p14="http://schemas.microsoft.com/office/powerpoint/2010/main" val="1924837149"/>
              </p:ext>
            </p:extLst>
          </p:nvPr>
        </p:nvGraphicFramePr>
        <p:xfrm>
          <a:off x="-2328041" y="315310"/>
          <a:ext cx="10562896" cy="5256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Прямоугольник 5">
            <a:extLst>
              <a:ext uri="{FF2B5EF4-FFF2-40B4-BE49-F238E27FC236}">
                <a16:creationId xmlns:a16="http://schemas.microsoft.com/office/drawing/2014/main" id="{224CDFDA-5EAA-4340-B714-59651CC9B35C}"/>
              </a:ext>
            </a:extLst>
          </p:cNvPr>
          <p:cNvSpPr/>
          <p:nvPr/>
        </p:nvSpPr>
        <p:spPr>
          <a:xfrm>
            <a:off x="1082895" y="5863619"/>
            <a:ext cx="3741024" cy="307777"/>
          </a:xfrm>
          <a:prstGeom prst="rect">
            <a:avLst/>
          </a:prstGeom>
        </p:spPr>
        <p:txBody>
          <a:bodyPr wrap="none">
            <a:spAutoFit/>
          </a:bodyPr>
          <a:lstStyle/>
          <a:p>
            <a:r>
              <a:rPr lang="ru-RU" sz="1400" dirty="0">
                <a:solidFill>
                  <a:srgbClr val="002060"/>
                </a:solidFill>
                <a:latin typeface="Times New Roman" panose="02020603050405020304" pitchFamily="18" charset="0"/>
                <a:ea typeface="Times New Roman" panose="02020603050405020304" pitchFamily="18" charset="0"/>
              </a:rPr>
              <a:t>Рисунок 1 – Функции финансовых институтов</a:t>
            </a:r>
            <a:endParaRPr lang="ru-RU" dirty="0">
              <a:solidFill>
                <a:srgbClr val="002060"/>
              </a:solidFill>
            </a:endParaRPr>
          </a:p>
        </p:txBody>
      </p:sp>
    </p:spTree>
    <p:extLst>
      <p:ext uri="{BB962C8B-B14F-4D97-AF65-F5344CB8AC3E}">
        <p14:creationId xmlns:p14="http://schemas.microsoft.com/office/powerpoint/2010/main" val="990160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39000">
              <a:srgbClr val="4F81BD">
                <a:tint val="50000"/>
                <a:satMod val="300000"/>
              </a:srgb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A69013A-4295-4DCB-9C19-3C95B41E51B5}"/>
              </a:ext>
            </a:extLst>
          </p:cNvPr>
          <p:cNvSpPr/>
          <p:nvPr/>
        </p:nvSpPr>
        <p:spPr>
          <a:xfrm>
            <a:off x="60202" y="8096"/>
            <a:ext cx="11960772" cy="3002745"/>
          </a:xfrm>
          <a:prstGeom prst="rect">
            <a:avLst/>
          </a:prstGeom>
        </p:spPr>
        <p:txBody>
          <a:bodyPr wrap="square">
            <a:spAutoFit/>
          </a:bodyPr>
          <a:lstStyle/>
          <a:p>
            <a:pPr indent="457200" algn="just">
              <a:lnSpc>
                <a:spcPct val="150000"/>
              </a:lnSpc>
              <a:buAutoNum type="arabicParenR"/>
            </a:pPr>
            <a:r>
              <a:rPr lang="ru-RU" sz="16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сбережение финансовых ресурсов. </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Появление этой функции предопределяется </a:t>
            </a:r>
            <a:r>
              <a:rPr lang="ru-RU" sz="1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широкораспространенной</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необходимостью накопления денежных средств для их последующего использования (целевого инвестирования или потребления). Безусловно, средства можно накапливать, не прибегая к помощи финансовых институтов, однако это менее выгодно и небезопасно;</a:t>
            </a:r>
          </a:p>
          <a:p>
            <a:pPr indent="457200" algn="just">
              <a:lnSpc>
                <a:spcPct val="150000"/>
              </a:lnSpc>
              <a:buFontTx/>
              <a:buAutoNum type="arabicParenR"/>
            </a:pPr>
            <a:r>
              <a:rPr lang="ru-RU" sz="1600" dirty="0">
                <a:solidFill>
                  <a:srgbClr val="002060"/>
                </a:solidFill>
                <a:latin typeface="Times New Roman" panose="02020603050405020304" pitchFamily="18" charset="0"/>
                <a:cs typeface="Times New Roman" panose="02020603050405020304" pitchFamily="18" charset="0"/>
              </a:rPr>
              <a:t> </a:t>
            </a:r>
            <a:r>
              <a:rPr lang="ru-RU" sz="1600" i="1" dirty="0">
                <a:solidFill>
                  <a:srgbClr val="002060"/>
                </a:solidFill>
                <a:latin typeface="Times New Roman" panose="02020603050405020304" pitchFamily="18" charset="0"/>
                <a:cs typeface="Times New Roman" panose="02020603050405020304" pitchFamily="18" charset="0"/>
              </a:rPr>
              <a:t>посредничество. </a:t>
            </a:r>
            <a:r>
              <a:rPr lang="ru-RU" sz="1600" dirty="0">
                <a:solidFill>
                  <a:srgbClr val="002060"/>
                </a:solidFill>
                <a:latin typeface="Times New Roman" panose="02020603050405020304" pitchFamily="18" charset="0"/>
                <a:cs typeface="Times New Roman" panose="02020603050405020304" pitchFamily="18" charset="0"/>
              </a:rPr>
              <a:t>Посредничество,</a:t>
            </a:r>
            <a:r>
              <a:rPr lang="ru-RU" sz="1600" b="1" dirty="0">
                <a:solidFill>
                  <a:srgbClr val="002060"/>
                </a:solidFill>
                <a:latin typeface="Times New Roman" panose="02020603050405020304" pitchFamily="18" charset="0"/>
                <a:cs typeface="Times New Roman" panose="02020603050405020304" pitchFamily="18" charset="0"/>
              </a:rPr>
              <a:t> </a:t>
            </a:r>
            <a:r>
              <a:rPr lang="ru-RU" sz="1600" dirty="0">
                <a:solidFill>
                  <a:srgbClr val="002060"/>
                </a:solidFill>
                <a:latin typeface="Times New Roman" panose="02020603050405020304" pitchFamily="18" charset="0"/>
                <a:cs typeface="Times New Roman" panose="02020603050405020304" pitchFamily="18" charset="0"/>
              </a:rPr>
              <a:t>как уже отмечалось, является основной функцией финансовых институтов и логично дополняет функцию сбережения, поскольку, аккумулируя сберегаемые денежные средства и будучи вынужденным платить за них, финансовый институт должен позаботиться об их использовании, приносящим доход, которого будет достаточно не только для выплат </a:t>
            </a:r>
            <a:r>
              <a:rPr lang="ru-RU" sz="1600" dirty="0" err="1">
                <a:solidFill>
                  <a:srgbClr val="002060"/>
                </a:solidFill>
                <a:latin typeface="Times New Roman" panose="02020603050405020304" pitchFamily="18" charset="0"/>
                <a:cs typeface="Times New Roman" panose="02020603050405020304" pitchFamily="18" charset="0"/>
              </a:rPr>
              <a:t>сберегателям</a:t>
            </a:r>
            <a:r>
              <a:rPr lang="ru-RU" sz="1600" dirty="0">
                <a:solidFill>
                  <a:srgbClr val="002060"/>
                </a:solidFill>
                <a:latin typeface="Times New Roman" panose="02020603050405020304" pitchFamily="18" charset="0"/>
                <a:cs typeface="Times New Roman" panose="02020603050405020304" pitchFamily="18" charset="0"/>
              </a:rPr>
              <a:t>, но и для получения собственного дохода. Таким образом, средства идут от </a:t>
            </a:r>
            <a:r>
              <a:rPr lang="ru-RU" sz="1600" dirty="0" err="1">
                <a:solidFill>
                  <a:srgbClr val="002060"/>
                </a:solidFill>
                <a:latin typeface="Times New Roman" panose="02020603050405020304" pitchFamily="18" charset="0"/>
                <a:cs typeface="Times New Roman" panose="02020603050405020304" pitchFamily="18" charset="0"/>
              </a:rPr>
              <a:t>сберегателя</a:t>
            </a:r>
            <a:r>
              <a:rPr lang="ru-RU" sz="1600" dirty="0">
                <a:solidFill>
                  <a:srgbClr val="002060"/>
                </a:solidFill>
                <a:latin typeface="Times New Roman" panose="02020603050405020304" pitchFamily="18" charset="0"/>
                <a:cs typeface="Times New Roman" panose="02020603050405020304" pitchFamily="18" charset="0"/>
              </a:rPr>
              <a:t> к заемщику, а собственно процесс передачи средств сопровождается возникновением обязательств по их возврату и вознаграждению (рис.2). </a:t>
            </a:r>
            <a:endParaRPr lang="ru-RU" sz="1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5" name="Группа 4">
            <a:extLst>
              <a:ext uri="{FF2B5EF4-FFF2-40B4-BE49-F238E27FC236}">
                <a16:creationId xmlns:a16="http://schemas.microsoft.com/office/drawing/2014/main" id="{94919DCB-5639-49BB-ABDD-F2281F9264D5}"/>
              </a:ext>
            </a:extLst>
          </p:cNvPr>
          <p:cNvGrpSpPr/>
          <p:nvPr/>
        </p:nvGrpSpPr>
        <p:grpSpPr>
          <a:xfrm>
            <a:off x="1376854" y="3010841"/>
            <a:ext cx="9785131" cy="1375105"/>
            <a:chOff x="0" y="0"/>
            <a:chExt cx="5600217" cy="1375105"/>
          </a:xfrm>
        </p:grpSpPr>
        <p:cxnSp>
          <p:nvCxnSpPr>
            <p:cNvPr id="6" name="AutoShape 5">
              <a:extLst>
                <a:ext uri="{FF2B5EF4-FFF2-40B4-BE49-F238E27FC236}">
                  <a16:creationId xmlns:a16="http://schemas.microsoft.com/office/drawing/2014/main" id="{2296EF7A-1D83-44A2-A977-B8FA57FCECBD}"/>
                </a:ext>
              </a:extLst>
            </p:cNvPr>
            <p:cNvCxnSpPr>
              <a:cxnSpLocks noChangeShapeType="1"/>
            </p:cNvCxnSpPr>
            <p:nvPr/>
          </p:nvCxnSpPr>
          <p:spPr bwMode="auto">
            <a:xfrm>
              <a:off x="1185062" y="621792"/>
              <a:ext cx="96647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 name="AutoShape 6">
              <a:extLst>
                <a:ext uri="{FF2B5EF4-FFF2-40B4-BE49-F238E27FC236}">
                  <a16:creationId xmlns:a16="http://schemas.microsoft.com/office/drawing/2014/main" id="{BB92BF7A-72D4-4B21-B5CF-0FF81469AF29}"/>
                </a:ext>
              </a:extLst>
            </p:cNvPr>
            <p:cNvCxnSpPr>
              <a:cxnSpLocks noChangeShapeType="1"/>
            </p:cNvCxnSpPr>
            <p:nvPr/>
          </p:nvCxnSpPr>
          <p:spPr bwMode="auto">
            <a:xfrm>
              <a:off x="3474720" y="629107"/>
              <a:ext cx="100901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 name="AutoShape 7">
              <a:extLst>
                <a:ext uri="{FF2B5EF4-FFF2-40B4-BE49-F238E27FC236}">
                  <a16:creationId xmlns:a16="http://schemas.microsoft.com/office/drawing/2014/main" id="{9CC06F18-78CF-454E-B193-5D56D2DC91CC}"/>
                </a:ext>
              </a:extLst>
            </p:cNvPr>
            <p:cNvCxnSpPr>
              <a:cxnSpLocks noChangeShapeType="1"/>
            </p:cNvCxnSpPr>
            <p:nvPr/>
          </p:nvCxnSpPr>
          <p:spPr bwMode="auto">
            <a:xfrm flipH="1">
              <a:off x="1199692" y="1324051"/>
              <a:ext cx="95694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9" name="AutoShape 7">
              <a:extLst>
                <a:ext uri="{FF2B5EF4-FFF2-40B4-BE49-F238E27FC236}">
                  <a16:creationId xmlns:a16="http://schemas.microsoft.com/office/drawing/2014/main" id="{4027AC56-CB02-450F-B312-8B401D7F1E3B}"/>
                </a:ext>
              </a:extLst>
            </p:cNvPr>
            <p:cNvCxnSpPr>
              <a:cxnSpLocks noChangeShapeType="1"/>
            </p:cNvCxnSpPr>
            <p:nvPr/>
          </p:nvCxnSpPr>
          <p:spPr bwMode="auto">
            <a:xfrm flipH="1">
              <a:off x="3474720" y="1294790"/>
              <a:ext cx="1009649"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0" name="Rectangle 2">
              <a:extLst>
                <a:ext uri="{FF2B5EF4-FFF2-40B4-BE49-F238E27FC236}">
                  <a16:creationId xmlns:a16="http://schemas.microsoft.com/office/drawing/2014/main" id="{12ECBB23-51EC-4634-BAAD-0F413C8647CF}"/>
                </a:ext>
              </a:extLst>
            </p:cNvPr>
            <p:cNvSpPr>
              <a:spLocks noChangeArrowheads="1"/>
            </p:cNvSpPr>
            <p:nvPr/>
          </p:nvSpPr>
          <p:spPr bwMode="auto">
            <a:xfrm>
              <a:off x="2157984" y="548640"/>
              <a:ext cx="1318260" cy="8096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Финансовый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посредник</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3">
              <a:extLst>
                <a:ext uri="{FF2B5EF4-FFF2-40B4-BE49-F238E27FC236}">
                  <a16:creationId xmlns:a16="http://schemas.microsoft.com/office/drawing/2014/main" id="{C3B532DC-F705-431B-A0CD-C0C07C3DB916}"/>
                </a:ext>
              </a:extLst>
            </p:cNvPr>
            <p:cNvSpPr>
              <a:spLocks noChangeArrowheads="1"/>
            </p:cNvSpPr>
            <p:nvPr/>
          </p:nvSpPr>
          <p:spPr bwMode="auto">
            <a:xfrm>
              <a:off x="0" y="555955"/>
              <a:ext cx="1197610" cy="8191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dirty="0" err="1">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Сберегатель</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16">
              <a:extLst>
                <a:ext uri="{FF2B5EF4-FFF2-40B4-BE49-F238E27FC236}">
                  <a16:creationId xmlns:a16="http://schemas.microsoft.com/office/drawing/2014/main" id="{6B3FE652-B0D6-4556-B591-AF30EC0DFD8C}"/>
                </a:ext>
              </a:extLst>
            </p:cNvPr>
            <p:cNvSpPr txBox="1">
              <a:spLocks noChangeArrowheads="1"/>
            </p:cNvSpPr>
            <p:nvPr/>
          </p:nvSpPr>
          <p:spPr bwMode="auto">
            <a:xfrm>
              <a:off x="1053330" y="1"/>
              <a:ext cx="1247775" cy="59970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Денежные средства</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1</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16">
              <a:extLst>
                <a:ext uri="{FF2B5EF4-FFF2-40B4-BE49-F238E27FC236}">
                  <a16:creationId xmlns:a16="http://schemas.microsoft.com/office/drawing/2014/main" id="{0F8BD4B0-2894-409D-98AC-167D99098FC3}"/>
                </a:ext>
              </a:extLst>
            </p:cNvPr>
            <p:cNvSpPr txBox="1">
              <a:spLocks noChangeArrowheads="1"/>
            </p:cNvSpPr>
            <p:nvPr/>
          </p:nvSpPr>
          <p:spPr bwMode="auto">
            <a:xfrm>
              <a:off x="3357676" y="0"/>
              <a:ext cx="1190625" cy="599846"/>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Денежные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3</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4">
              <a:extLst>
                <a:ext uri="{FF2B5EF4-FFF2-40B4-BE49-F238E27FC236}">
                  <a16:creationId xmlns:a16="http://schemas.microsoft.com/office/drawing/2014/main" id="{AFAEC4BE-F0BE-4709-A8C5-8372E87E3D59}"/>
                </a:ext>
              </a:extLst>
            </p:cNvPr>
            <p:cNvSpPr>
              <a:spLocks noChangeArrowheads="1"/>
            </p:cNvSpPr>
            <p:nvPr/>
          </p:nvSpPr>
          <p:spPr bwMode="auto">
            <a:xfrm>
              <a:off x="4476902" y="526694"/>
              <a:ext cx="1123315" cy="8191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Заемщик</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16">
              <a:extLst>
                <a:ext uri="{FF2B5EF4-FFF2-40B4-BE49-F238E27FC236}">
                  <a16:creationId xmlns:a16="http://schemas.microsoft.com/office/drawing/2014/main" id="{C76D07B1-2216-432D-999C-343A83552EAB}"/>
                </a:ext>
              </a:extLst>
            </p:cNvPr>
            <p:cNvSpPr txBox="1">
              <a:spLocks noChangeArrowheads="1"/>
            </p:cNvSpPr>
            <p:nvPr/>
          </p:nvSpPr>
          <p:spPr bwMode="auto">
            <a:xfrm>
              <a:off x="1104595" y="672998"/>
              <a:ext cx="1116965" cy="62179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Обязательство</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2</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6">
              <a:extLst>
                <a:ext uri="{FF2B5EF4-FFF2-40B4-BE49-F238E27FC236}">
                  <a16:creationId xmlns:a16="http://schemas.microsoft.com/office/drawing/2014/main" id="{90E2CC74-8902-410A-A0E9-58ED0D19E75F}"/>
                </a:ext>
              </a:extLst>
            </p:cNvPr>
            <p:cNvSpPr txBox="1">
              <a:spLocks noChangeArrowheads="1"/>
            </p:cNvSpPr>
            <p:nvPr/>
          </p:nvSpPr>
          <p:spPr bwMode="auto">
            <a:xfrm>
              <a:off x="3430828" y="672998"/>
              <a:ext cx="1116965" cy="59159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Обязательство</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4</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7" name="Прямоугольник 16">
            <a:extLst>
              <a:ext uri="{FF2B5EF4-FFF2-40B4-BE49-F238E27FC236}">
                <a16:creationId xmlns:a16="http://schemas.microsoft.com/office/drawing/2014/main" id="{62A94D3A-770A-4B02-8ADB-1F2E3D5D87A9}"/>
              </a:ext>
            </a:extLst>
          </p:cNvPr>
          <p:cNvSpPr/>
          <p:nvPr/>
        </p:nvSpPr>
        <p:spPr>
          <a:xfrm>
            <a:off x="2992588" y="4427093"/>
            <a:ext cx="6096000" cy="422167"/>
          </a:xfrm>
          <a:prstGeom prst="rect">
            <a:avLst/>
          </a:prstGeom>
        </p:spPr>
        <p:txBody>
          <a:bodyPr>
            <a:spAutoFit/>
          </a:bodyPr>
          <a:lstStyle/>
          <a:p>
            <a:pPr indent="450215" algn="ctr">
              <a:lnSpc>
                <a:spcPct val="150000"/>
              </a:lnSpc>
              <a:spcAft>
                <a:spcPts val="0"/>
              </a:spcAft>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Рисунок 2 –</a:t>
            </a:r>
            <a:r>
              <a:rPr lang="ru-RU" sz="16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Финансовое посредничество</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7">
            <a:extLst>
              <a:ext uri="{FF2B5EF4-FFF2-40B4-BE49-F238E27FC236}">
                <a16:creationId xmlns:a16="http://schemas.microsoft.com/office/drawing/2014/main" id="{02EB51C3-EB9B-40A1-8824-6F37806C6201}"/>
              </a:ext>
            </a:extLst>
          </p:cNvPr>
          <p:cNvSpPr/>
          <p:nvPr/>
        </p:nvSpPr>
        <p:spPr>
          <a:xfrm>
            <a:off x="395522" y="4742177"/>
            <a:ext cx="11796478" cy="1027269"/>
          </a:xfrm>
          <a:prstGeom prst="rect">
            <a:avLst/>
          </a:prstGeom>
        </p:spPr>
        <p:txBody>
          <a:bodyPr wrap="square">
            <a:spAutoFit/>
          </a:bodyPr>
          <a:lstStyle/>
          <a:p>
            <a:pPr indent="450215" algn="just">
              <a:lnSpc>
                <a:spcPct val="150000"/>
              </a:lnSpc>
              <a:spcAft>
                <a:spcPts val="0"/>
              </a:spcAft>
            </a:pPr>
            <a:r>
              <a:rPr lang="ru-RU" sz="1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Финансовый посредник, получив денежные средства (1), выдает взамен обязательство вернуть их на определенных условиях (2). В свою очередь, полученные средства в определенной комбинации предоставляются финансовым посредником некоторому заемщику (3) также под обязательство их возврата с вознаграждением (4).</a:t>
            </a:r>
            <a:endParaRPr lang="ru-RU" sz="11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угольник 18">
            <a:extLst>
              <a:ext uri="{FF2B5EF4-FFF2-40B4-BE49-F238E27FC236}">
                <a16:creationId xmlns:a16="http://schemas.microsoft.com/office/drawing/2014/main" id="{29089415-9F51-4080-8F5F-59A98E5F39CD}"/>
              </a:ext>
            </a:extLst>
          </p:cNvPr>
          <p:cNvSpPr/>
          <p:nvPr/>
        </p:nvSpPr>
        <p:spPr>
          <a:xfrm>
            <a:off x="60202" y="5909328"/>
            <a:ext cx="12058226" cy="791499"/>
          </a:xfrm>
          <a:prstGeom prst="rect">
            <a:avLst/>
          </a:prstGeom>
        </p:spPr>
        <p:txBody>
          <a:bodyPr wrap="square">
            <a:spAutoFit/>
          </a:bodyPr>
          <a:lstStyle/>
          <a:p>
            <a:pPr indent="450215" algn="just">
              <a:lnSpc>
                <a:spcPct val="150000"/>
              </a:lnSpc>
              <a:spcAft>
                <a:spcPts val="0"/>
              </a:spcAft>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В зависимости от используемых финансовых инструментов, возврат денежных средств может осуществляться опосредованно через механизмы рынка капитала.</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0375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284876C3-9380-46C1-8F62-1A64E797FE53}"/>
              </a:ext>
            </a:extLst>
          </p:cNvPr>
          <p:cNvSpPr/>
          <p:nvPr/>
        </p:nvSpPr>
        <p:spPr>
          <a:xfrm>
            <a:off x="0" y="0"/>
            <a:ext cx="11981793" cy="6840142"/>
          </a:xfrm>
          <a:prstGeom prst="rect">
            <a:avLst/>
          </a:prstGeom>
        </p:spPr>
        <p:txBody>
          <a:bodyPr wrap="square">
            <a:spAutoFit/>
          </a:bodyPr>
          <a:lstStyle/>
          <a:p>
            <a:pPr>
              <a:lnSpc>
                <a:spcPct val="150000"/>
              </a:lnSpc>
            </a:pPr>
            <a:r>
              <a:rPr lang="ru-RU" sz="1400" dirty="0">
                <a:solidFill>
                  <a:srgbClr val="002060"/>
                </a:solidFill>
                <a:latin typeface="Times New Roman" panose="02020603050405020304" pitchFamily="18" charset="0"/>
                <a:ea typeface="Calibri" panose="020F0502020204030204" pitchFamily="34" charset="0"/>
              </a:rPr>
              <a:t>3) </a:t>
            </a:r>
            <a:r>
              <a:rPr lang="ru-RU" sz="1400" i="1" dirty="0">
                <a:solidFill>
                  <a:srgbClr val="002060"/>
                </a:solidFill>
                <a:latin typeface="Times New Roman" panose="02020603050405020304" pitchFamily="18" charset="0"/>
                <a:ea typeface="Calibri" panose="020F0502020204030204" pitchFamily="34" charset="0"/>
              </a:rPr>
              <a:t>передача риска</a:t>
            </a:r>
            <a:r>
              <a:rPr lang="ru-RU" sz="1400" dirty="0">
                <a:solidFill>
                  <a:srgbClr val="002060"/>
                </a:solidFill>
                <a:latin typeface="Times New Roman" panose="02020603050405020304" pitchFamily="18" charset="0"/>
                <a:ea typeface="Calibri" panose="020F0502020204030204" pitchFamily="34" charset="0"/>
              </a:rPr>
              <a:t>. Подавляющее большинство финансовых операций рискованны по своей природе, поэтому при их осуществлении всегда возникает желание либо избежать риска, либо снизить его уровень. Достигается это различными способами, в частности получением гарантий и обеспечений, передачей части риска финансовому посреднику;</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4) </a:t>
            </a:r>
            <a:r>
              <a:rPr lang="ru-RU" sz="1400" i="1" dirty="0">
                <a:solidFill>
                  <a:srgbClr val="002060"/>
                </a:solidFill>
                <a:latin typeface="Times New Roman" panose="02020603050405020304" pitchFamily="18" charset="0"/>
                <a:ea typeface="Calibri" panose="020F0502020204030204" pitchFamily="34" charset="0"/>
              </a:rPr>
              <a:t>организация валютных операций</a:t>
            </a:r>
            <a:r>
              <a:rPr lang="ru-RU" sz="1400" dirty="0">
                <a:solidFill>
                  <a:srgbClr val="002060"/>
                </a:solidFill>
                <a:latin typeface="Times New Roman" panose="02020603050405020304" pitchFamily="18" charset="0"/>
                <a:ea typeface="Calibri" panose="020F0502020204030204" pitchFamily="34" charset="0"/>
              </a:rPr>
              <a:t>. В современной экономике подавляющее большинство компаний связано в той или иной степени с валютными операциями. В развитой рыночной экономике эти операции предопределены желанием компаний выйти на международные рынки благ и факторов производства. В развивающейся экономике действуют и другие причины валютных операций – желание создать совместные предприятия, найти иностранного инвестора, открыть зарубежное представительство, приобрести из-за рубежа новую технику и др. Оформление подобных операций в подавляющем большинстве случаев проходит через финансовые институты;</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5) </a:t>
            </a:r>
            <a:r>
              <a:rPr lang="ru-RU" sz="1400" i="1" dirty="0">
                <a:solidFill>
                  <a:srgbClr val="002060"/>
                </a:solidFill>
                <a:latin typeface="Times New Roman" panose="02020603050405020304" pitchFamily="18" charset="0"/>
                <a:ea typeface="Calibri" panose="020F0502020204030204" pitchFamily="34" charset="0"/>
              </a:rPr>
              <a:t>содействие ликвидности</a:t>
            </a:r>
            <a:r>
              <a:rPr lang="ru-RU" sz="1400" dirty="0">
                <a:solidFill>
                  <a:srgbClr val="002060"/>
                </a:solidFill>
                <a:latin typeface="Times New Roman" panose="02020603050405020304" pitchFamily="18" charset="0"/>
                <a:ea typeface="Calibri" panose="020F0502020204030204" pitchFamily="34" charset="0"/>
              </a:rPr>
              <a:t>. Любая компания нуждается в наличных денежных средствах (в данном случае речь идет о денежных средствах в кассе и на расчетных счетах), однако каков должен быть их объем – вопрос дискуссионный. Поскольку текущая деятельность (в том числе в отношении притоков и оттоков денежных средств) по определению не может быть жестко предопределенной, всегда возникает проблема создания страхового запаса денежных средств, которым можно было бы воспользоваться, когда, например, наступил срок погашения кредиторской задолженности, но деньги от дебитора, на которые рассчитывала компания, на счет так и не поступили. Самый простой вариант страховки от подобной ситуации (формирование резерва денежных средств) оказывается не самым выгодным, поскольку деньги, лежащие без движения, не только не приносят доход, но, напротив, приводят к убыткам (например, из-за инфляции). Поэтому наиболее разумным является инвестирование денежных средств в высоколиквидные финансовые продукты, предлагаемые финансовыми институтами, например в акции, краткосрочные обязательства;</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6) </a:t>
            </a:r>
            <a:r>
              <a:rPr lang="ru-RU" sz="1400" i="1" dirty="0">
                <a:solidFill>
                  <a:srgbClr val="002060"/>
                </a:solidFill>
                <a:latin typeface="Times New Roman" panose="02020603050405020304" pitchFamily="18" charset="0"/>
                <a:ea typeface="Calibri" panose="020F0502020204030204" pitchFamily="34" charset="0"/>
              </a:rPr>
              <a:t>организация операций по изменению организационно-правовых форм компаний</a:t>
            </a:r>
            <a:r>
              <a:rPr lang="ru-RU" sz="1400" dirty="0">
                <a:solidFill>
                  <a:srgbClr val="002060"/>
                </a:solidFill>
                <a:latin typeface="Times New Roman" panose="02020603050405020304" pitchFamily="18" charset="0"/>
                <a:ea typeface="Calibri" panose="020F0502020204030204" pitchFamily="34" charset="0"/>
              </a:rPr>
              <a:t>. Наиболее типичной операцией подобного рода является преобразование компании в АО. Логика развития бизнеса такова, что по мере становления компании и расширения масштабов деятельности ее учредители либо становятся не в состоянии обеспечить надлежащее финансирование компании, либо по некоторым причинам не желают этого делать. В этом случае компания меняет организационно-правовую форму, </a:t>
            </a:r>
            <a:r>
              <a:rPr lang="ru-RU" sz="1400" dirty="0" err="1">
                <a:solidFill>
                  <a:srgbClr val="002060"/>
                </a:solidFill>
                <a:latin typeface="Times New Roman" panose="02020603050405020304" pitchFamily="18" charset="0"/>
                <a:ea typeface="Calibri" panose="020F0502020204030204" pitchFamily="34" charset="0"/>
              </a:rPr>
              <a:t>преобразуясь</a:t>
            </a:r>
            <a:r>
              <a:rPr lang="ru-RU" sz="1400" dirty="0">
                <a:solidFill>
                  <a:srgbClr val="002060"/>
                </a:solidFill>
                <a:latin typeface="Times New Roman" panose="02020603050405020304" pitchFamily="18" charset="0"/>
                <a:ea typeface="Calibri" panose="020F0502020204030204" pitchFamily="34" charset="0"/>
              </a:rPr>
              <a:t> в АО и благодаря этому получая возможности дополнительного финансирования. Поскольку подобная процедура сложна и трудоемка, для ее реализации прибегают к помощи специализированного финансового института.</a:t>
            </a:r>
          </a:p>
        </p:txBody>
      </p:sp>
    </p:spTree>
    <p:extLst>
      <p:ext uri="{BB962C8B-B14F-4D97-AF65-F5344CB8AC3E}">
        <p14:creationId xmlns:p14="http://schemas.microsoft.com/office/powerpoint/2010/main" val="308969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4348E9-7FF5-7403-7ADC-623723D49DAB}"/>
              </a:ext>
            </a:extLst>
          </p:cNvPr>
          <p:cNvSpPr txBox="1"/>
          <p:nvPr/>
        </p:nvSpPr>
        <p:spPr>
          <a:xfrm>
            <a:off x="553452" y="579965"/>
            <a:ext cx="11397915" cy="1477328"/>
          </a:xfrm>
          <a:prstGeom prst="rect">
            <a:avLst/>
          </a:prstGeom>
          <a:noFill/>
        </p:spPr>
        <p:txBody>
          <a:bodyPr wrap="square">
            <a:spAutoFit/>
          </a:bodyPr>
          <a:lstStyle/>
          <a:p>
            <a:pPr indent="450215" algn="just"/>
            <a:r>
              <a:rPr lang="ru-RU" dirty="0">
                <a:solidFill>
                  <a:srgbClr val="000000"/>
                </a:solidFill>
                <a:effectLst/>
                <a:latin typeface="Bookman Old Style" panose="02050604050505020204" pitchFamily="18" charset="0"/>
                <a:ea typeface="Calibri" panose="020F0502020204030204" pitchFamily="34" charset="0"/>
              </a:rPr>
              <a:t>7) </a:t>
            </a:r>
            <a:r>
              <a:rPr lang="ru-RU" b="1" dirty="0">
                <a:solidFill>
                  <a:srgbClr val="000000"/>
                </a:solidFill>
                <a:effectLst/>
                <a:latin typeface="Bookman Old Style" panose="02050604050505020204" pitchFamily="18" charset="0"/>
                <a:ea typeface="Calibri" panose="020F0502020204030204" pitchFamily="34" charset="0"/>
              </a:rPr>
              <a:t>финансовая трансформация</a:t>
            </a:r>
            <a:r>
              <a:rPr lang="ru-RU" dirty="0">
                <a:solidFill>
                  <a:srgbClr val="000000"/>
                </a:solidFill>
                <a:effectLst/>
                <a:latin typeface="Bookman Old Style" panose="02050604050505020204" pitchFamily="18" charset="0"/>
                <a:ea typeface="Calibri" panose="020F0502020204030204" pitchFamily="34" charset="0"/>
              </a:rPr>
              <a:t> заключается в том, что краткосрочные (финансовые) активы и обязательства могут трансформироваться в долгосрочные. Например, путем секьюритизации активов, т. е. списания финансовых активов с баланса и передачи их финансовому институту, а затем рефинансирования на рынке капитала или денежном рынке (выпуск ценных бумаг, обеспеченных активами или синдицированный кредит).</a:t>
            </a:r>
            <a:endParaRPr lang="ru-RU"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2998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C952BAC9-5837-4910-BE38-40AFF5103208}"/>
              </a:ext>
            </a:extLst>
          </p:cNvPr>
          <p:cNvSpPr/>
          <p:nvPr/>
        </p:nvSpPr>
        <p:spPr>
          <a:xfrm>
            <a:off x="220717" y="126124"/>
            <a:ext cx="11571890" cy="190237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подразделяются на две основных категории – </a:t>
            </a:r>
            <a:r>
              <a:rPr lang="ru-RU"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депозитные </a:t>
            </a: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u-RU" i="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недепозитные</a:t>
            </a: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 депозитным институтам относятся коммерческие банки, сберегательные банки, сберегательные и кредитные ассоциации, кредитные союзы. Основной функцией депозитных институтов на рынке является привлечение средств в виде депозитов и предоставления ссуд.</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FA632A4F-ED81-48FD-9B92-47B81AABBDC3}"/>
              </a:ext>
            </a:extLst>
          </p:cNvPr>
          <p:cNvSpPr/>
          <p:nvPr/>
        </p:nvSpPr>
        <p:spPr>
          <a:xfrm>
            <a:off x="220717" y="2196662"/>
            <a:ext cx="11571890" cy="271166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ru-RU" dirty="0">
                <a:latin typeface="Times New Roman" panose="02020603050405020304" pitchFamily="18" charset="0"/>
                <a:cs typeface="Times New Roman" panose="02020603050405020304" pitchFamily="18" charset="0"/>
              </a:rPr>
              <a:t>В наиболее общем виде финансовые институты включают следующие типы:</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коммерческие банки</a:t>
            </a:r>
            <a:r>
              <a:rPr lang="ru-RU" dirty="0">
                <a:latin typeface="Times New Roman" panose="02020603050405020304" pitchFamily="18" charset="0"/>
                <a:cs typeface="Times New Roman" panose="02020603050405020304" pitchFamily="18" charset="0"/>
              </a:rPr>
              <a:t> (универсальные и специализированные);</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небанковские кредитно-финансовые институты</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(финансовые и страховые компании, пенсионные фонды, ломбарды, кредитные союзы и товарищества);</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инвестиционные институты</a:t>
            </a:r>
            <a:r>
              <a:rPr lang="ru-RU" dirty="0">
                <a:latin typeface="Times New Roman" panose="02020603050405020304" pitchFamily="18" charset="0"/>
                <a:cs typeface="Times New Roman" panose="02020603050405020304" pitchFamily="18" charset="0"/>
              </a:rPr>
              <a:t> (инвестиционные компании и фонды, фондовые биржи, финансовые брокеры, инвестиционные консультанты и пр.).</a:t>
            </a:r>
          </a:p>
        </p:txBody>
      </p:sp>
      <p:sp>
        <p:nvSpPr>
          <p:cNvPr id="4" name="Прямоугольник 3">
            <a:extLst>
              <a:ext uri="{FF2B5EF4-FFF2-40B4-BE49-F238E27FC236}">
                <a16:creationId xmlns:a16="http://schemas.microsoft.com/office/drawing/2014/main" id="{5AB3908B-C400-4A88-9CF0-6F19728FFF26}"/>
              </a:ext>
            </a:extLst>
          </p:cNvPr>
          <p:cNvSpPr/>
          <p:nvPr/>
        </p:nvSpPr>
        <p:spPr>
          <a:xfrm>
            <a:off x="310055" y="5286703"/>
            <a:ext cx="11571889" cy="1350434"/>
          </a:xfrm>
          <a:prstGeom prst="rect">
            <a:avLst/>
          </a:prstGeom>
        </p:spPr>
        <p:txBody>
          <a:bodyPr wrap="square">
            <a:spAutoFit/>
          </a:bodyPr>
          <a:lstStyle/>
          <a:p>
            <a:pPr indent="450215" algn="just">
              <a:lnSpc>
                <a:spcPct val="150000"/>
              </a:lnSpc>
              <a:spcAft>
                <a:spcPts val="0"/>
              </a:spcAft>
            </a:pPr>
            <a:r>
              <a:rPr lang="ru-RU" sz="1400" i="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Общей характеристикой для всех групп институциональных инвесторов является аккумулирование ими временно свободных денежных средств (государства, фирм, населения) с последующим вложением их в экономику. Вместе с тем каждая из указанных групп обладает собственной спецификой как в осуществлении присущих ей функций, так и в механизме аккумуляции инвестиционных ресурсов и их дальнейшем размещении.</a:t>
            </a:r>
            <a:endParaRPr lang="ru-RU" sz="11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3854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Прямоугольник: скругленные углы 2">
            <a:extLst>
              <a:ext uri="{FF2B5EF4-FFF2-40B4-BE49-F238E27FC236}">
                <a16:creationId xmlns:a16="http://schemas.microsoft.com/office/drawing/2014/main" id="{93D49343-ED43-431A-91AA-7D902AD88098}"/>
              </a:ext>
            </a:extLst>
          </p:cNvPr>
          <p:cNvSpPr/>
          <p:nvPr/>
        </p:nvSpPr>
        <p:spPr>
          <a:xfrm>
            <a:off x="962108" y="235061"/>
            <a:ext cx="10201523" cy="822462"/>
          </a:xfrm>
          <a:prstGeom prst="roundRect">
            <a:avLst/>
          </a:prstGeom>
          <a:solidFill>
            <a:schemeClr val="accent1">
              <a:lumMod val="20000"/>
              <a:lumOff val="80000"/>
            </a:schemeClr>
          </a:solidFill>
          <a:ln>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lvl="0" algn="ctr">
              <a:lnSpc>
                <a:spcPct val="150000"/>
              </a:lnSpc>
              <a:spcAft>
                <a:spcPts val="0"/>
              </a:spcAft>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Основные виды конкурирующих организационных форм инвестирования </a:t>
            </a:r>
          </a:p>
        </p:txBody>
      </p:sp>
      <p:sp>
        <p:nvSpPr>
          <p:cNvPr id="4" name="Прямоугольник 3">
            <a:extLst>
              <a:ext uri="{FF2B5EF4-FFF2-40B4-BE49-F238E27FC236}">
                <a16:creationId xmlns:a16="http://schemas.microsoft.com/office/drawing/2014/main" id="{9734CA2B-21EA-4E0C-BDA1-4211DD768F32}"/>
              </a:ext>
            </a:extLst>
          </p:cNvPr>
          <p:cNvSpPr/>
          <p:nvPr/>
        </p:nvSpPr>
        <p:spPr>
          <a:xfrm>
            <a:off x="524785" y="930659"/>
            <a:ext cx="11076167" cy="2268826"/>
          </a:xfrm>
          <a:prstGeom prst="rect">
            <a:avLst/>
          </a:prstGeom>
        </p:spPr>
        <p:txBody>
          <a:bodyPr wrap="square">
            <a:spAutoFit/>
          </a:bodyPr>
          <a:lstStyle/>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 современных условиях конкурентное преимущество экономики базируется на готовности и способности национальных фирм к агрессивному инвестированию. Фирмы вкладывают средства в современное, эффективное оборудование и лучшую технологию, которые можно приобрести на мировом рынке. Инвестиции также направляются на покупку лицензий, создание совместных предприятий и другие средства повышения конкурентоспособности более современных и специализированных отраслей и сегментов.</a:t>
            </a:r>
          </a:p>
          <a:p>
            <a:pPr indent="450215" algn="just">
              <a:lnSpc>
                <a:spcPct val="150000"/>
              </a:lnSpc>
            </a:pPr>
            <a:r>
              <a:rPr lang="ru-RU" sz="1600" i="1" dirty="0">
                <a:solidFill>
                  <a:srgbClr val="002060"/>
                </a:solidFill>
                <a:latin typeface="Times New Roman" panose="02020603050405020304" pitchFamily="18" charset="0"/>
                <a:cs typeface="Times New Roman" panose="02020603050405020304" pitchFamily="18" charset="0"/>
              </a:rPr>
              <a:t>Формы инвестиций определяются критериями, которые положены в их основу (рис. 3).</a:t>
            </a:r>
            <a:endParaRPr lang="ru-RU"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pSp>
        <p:nvGrpSpPr>
          <p:cNvPr id="5" name="Группа 4">
            <a:extLst>
              <a:ext uri="{FF2B5EF4-FFF2-40B4-BE49-F238E27FC236}">
                <a16:creationId xmlns:a16="http://schemas.microsoft.com/office/drawing/2014/main" id="{6E28A6DA-D9B3-4336-A973-B9F12F992CC8}"/>
              </a:ext>
            </a:extLst>
          </p:cNvPr>
          <p:cNvGrpSpPr/>
          <p:nvPr/>
        </p:nvGrpSpPr>
        <p:grpSpPr>
          <a:xfrm>
            <a:off x="71562" y="3263210"/>
            <a:ext cx="11744076" cy="2828287"/>
            <a:chOff x="0" y="0"/>
            <a:chExt cx="5888126" cy="2828544"/>
          </a:xfrm>
        </p:grpSpPr>
        <p:sp>
          <p:nvSpPr>
            <p:cNvPr id="6" name="Прямоугольник 5">
              <a:extLst>
                <a:ext uri="{FF2B5EF4-FFF2-40B4-BE49-F238E27FC236}">
                  <a16:creationId xmlns:a16="http://schemas.microsoft.com/office/drawing/2014/main" id="{4541BEC7-ACA2-4604-8D98-0F338AA641BC}"/>
                </a:ext>
              </a:extLst>
            </p:cNvPr>
            <p:cNvSpPr/>
            <p:nvPr/>
          </p:nvSpPr>
          <p:spPr>
            <a:xfrm>
              <a:off x="1938528" y="0"/>
              <a:ext cx="1914525" cy="36195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16CCEE96-42E0-4891-97F3-1AEDA85E2854}"/>
                </a:ext>
              </a:extLst>
            </p:cNvPr>
            <p:cNvSpPr/>
            <p:nvPr/>
          </p:nvSpPr>
          <p:spPr>
            <a:xfrm>
              <a:off x="358445" y="782726"/>
              <a:ext cx="19145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Финансовые 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13A34A0B-B789-40E9-8679-08042A6387A7}"/>
                </a:ext>
              </a:extLst>
            </p:cNvPr>
            <p:cNvSpPr/>
            <p:nvPr/>
          </p:nvSpPr>
          <p:spPr>
            <a:xfrm>
              <a:off x="3525926" y="782726"/>
              <a:ext cx="19145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реальные активы</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0C839B7D-C894-49AB-B26C-CB40A80C0939}"/>
                </a:ext>
              </a:extLst>
            </p:cNvPr>
            <p:cNvSpPr/>
            <p:nvPr/>
          </p:nvSpPr>
          <p:spPr>
            <a:xfrm>
              <a:off x="0"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Спекулятивные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5676375E-D931-495D-A27A-103D8B8E81E9}"/>
                </a:ext>
              </a:extLst>
            </p:cNvPr>
            <p:cNvSpPr/>
            <p:nvPr/>
          </p:nvSpPr>
          <p:spPr>
            <a:xfrm>
              <a:off x="1492301" y="1653235"/>
              <a:ext cx="13430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Долгосрочные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DE111B04-7463-44DF-9711-3B8640BFBECC}"/>
                </a:ext>
              </a:extLst>
            </p:cNvPr>
            <p:cNvSpPr/>
            <p:nvPr/>
          </p:nvSpPr>
          <p:spPr>
            <a:xfrm>
              <a:off x="4440326"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Нематериальные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Прямоугольник 11">
              <a:extLst>
                <a:ext uri="{FF2B5EF4-FFF2-40B4-BE49-F238E27FC236}">
                  <a16:creationId xmlns:a16="http://schemas.microsoft.com/office/drawing/2014/main" id="{DEB25C49-65A1-44FD-9A90-1F2582F7618C}"/>
                </a:ext>
              </a:extLst>
            </p:cNvPr>
            <p:cNvSpPr/>
            <p:nvPr/>
          </p:nvSpPr>
          <p:spPr>
            <a:xfrm>
              <a:off x="2940710"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Материальные (вещественные)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E3DB04DC-05DB-44FA-8FDD-0A5C385059BA}"/>
                </a:ext>
              </a:extLst>
            </p:cNvPr>
            <p:cNvSpPr/>
            <p:nvPr/>
          </p:nvSpPr>
          <p:spPr>
            <a:xfrm>
              <a:off x="3949664" y="2515483"/>
              <a:ext cx="1463312" cy="313061"/>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Оборотные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Прямоугольник 13">
              <a:extLst>
                <a:ext uri="{FF2B5EF4-FFF2-40B4-BE49-F238E27FC236}">
                  <a16:creationId xmlns:a16="http://schemas.microsoft.com/office/drawing/2014/main" id="{74DCED42-5243-4552-842C-08F2C8ADDB35}"/>
                </a:ext>
              </a:extLst>
            </p:cNvPr>
            <p:cNvSpPr/>
            <p:nvPr/>
          </p:nvSpPr>
          <p:spPr>
            <a:xfrm>
              <a:off x="2355332" y="2515956"/>
              <a:ext cx="1209675" cy="312056"/>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Основные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5" name="Прямая соединительная линия 14">
              <a:extLst>
                <a:ext uri="{FF2B5EF4-FFF2-40B4-BE49-F238E27FC236}">
                  <a16:creationId xmlns:a16="http://schemas.microsoft.com/office/drawing/2014/main" id="{BBBC1190-41B5-45B2-8CE1-8300A1161D71}"/>
                </a:ext>
              </a:extLst>
            </p:cNvPr>
            <p:cNvCxnSpPr/>
            <p:nvPr/>
          </p:nvCxnSpPr>
          <p:spPr>
            <a:xfrm flipV="1">
              <a:off x="1309421" y="570586"/>
              <a:ext cx="0" cy="209550"/>
            </a:xfrm>
            <a:prstGeom prst="line">
              <a:avLst/>
            </a:prstGeom>
            <a:noFill/>
            <a:ln w="6350" cap="flat" cmpd="sng" algn="ctr">
              <a:solidFill>
                <a:srgbClr val="0070C0"/>
              </a:solidFill>
              <a:prstDash val="solid"/>
              <a:miter lim="800000"/>
            </a:ln>
            <a:effectLst/>
          </p:spPr>
        </p:cxnSp>
        <p:cxnSp>
          <p:nvCxnSpPr>
            <p:cNvPr id="16" name="Прямая соединительная линия 15">
              <a:extLst>
                <a:ext uri="{FF2B5EF4-FFF2-40B4-BE49-F238E27FC236}">
                  <a16:creationId xmlns:a16="http://schemas.microsoft.com/office/drawing/2014/main" id="{033F63EB-A547-468D-BDFE-DA48F628B622}"/>
                </a:ext>
              </a:extLst>
            </p:cNvPr>
            <p:cNvCxnSpPr/>
            <p:nvPr/>
          </p:nvCxnSpPr>
          <p:spPr>
            <a:xfrm flipV="1">
              <a:off x="4476902" y="570586"/>
              <a:ext cx="0" cy="209550"/>
            </a:xfrm>
            <a:prstGeom prst="line">
              <a:avLst/>
            </a:prstGeom>
            <a:noFill/>
            <a:ln w="6350" cap="flat" cmpd="sng" algn="ctr">
              <a:solidFill>
                <a:srgbClr val="0070C0"/>
              </a:solidFill>
              <a:prstDash val="solid"/>
              <a:miter lim="800000"/>
            </a:ln>
            <a:effectLst/>
          </p:spPr>
        </p:cxnSp>
        <p:cxnSp>
          <p:nvCxnSpPr>
            <p:cNvPr id="17" name="Прямая соединительная линия 16">
              <a:extLst>
                <a:ext uri="{FF2B5EF4-FFF2-40B4-BE49-F238E27FC236}">
                  <a16:creationId xmlns:a16="http://schemas.microsoft.com/office/drawing/2014/main" id="{CD4D72D4-C3F3-48D3-BD97-318B41523B6E}"/>
                </a:ext>
              </a:extLst>
            </p:cNvPr>
            <p:cNvCxnSpPr/>
            <p:nvPr/>
          </p:nvCxnSpPr>
          <p:spPr>
            <a:xfrm>
              <a:off x="1309421" y="570586"/>
              <a:ext cx="3167481" cy="0"/>
            </a:xfrm>
            <a:prstGeom prst="line">
              <a:avLst/>
            </a:prstGeom>
            <a:noFill/>
            <a:ln w="6350" cap="flat" cmpd="sng" algn="ctr">
              <a:solidFill>
                <a:srgbClr val="0070C0"/>
              </a:solidFill>
              <a:prstDash val="solid"/>
              <a:miter lim="800000"/>
            </a:ln>
            <a:effectLst/>
          </p:spPr>
        </p:cxnSp>
        <p:cxnSp>
          <p:nvCxnSpPr>
            <p:cNvPr id="18" name="Прямая соединительная линия 17">
              <a:extLst>
                <a:ext uri="{FF2B5EF4-FFF2-40B4-BE49-F238E27FC236}">
                  <a16:creationId xmlns:a16="http://schemas.microsoft.com/office/drawing/2014/main" id="{94F1413F-67FD-41B9-A098-F243FB692726}"/>
                </a:ext>
              </a:extLst>
            </p:cNvPr>
            <p:cNvCxnSpPr/>
            <p:nvPr/>
          </p:nvCxnSpPr>
          <p:spPr>
            <a:xfrm flipV="1">
              <a:off x="2889504" y="358445"/>
              <a:ext cx="0" cy="209550"/>
            </a:xfrm>
            <a:prstGeom prst="line">
              <a:avLst/>
            </a:prstGeom>
            <a:noFill/>
            <a:ln w="6350" cap="flat" cmpd="sng" algn="ctr">
              <a:solidFill>
                <a:srgbClr val="0070C0"/>
              </a:solidFill>
              <a:prstDash val="solid"/>
              <a:miter lim="800000"/>
            </a:ln>
            <a:effectLst/>
          </p:spPr>
        </p:cxnSp>
        <p:cxnSp>
          <p:nvCxnSpPr>
            <p:cNvPr id="19" name="Прямая соединительная линия 18">
              <a:extLst>
                <a:ext uri="{FF2B5EF4-FFF2-40B4-BE49-F238E27FC236}">
                  <a16:creationId xmlns:a16="http://schemas.microsoft.com/office/drawing/2014/main" id="{B94EE638-95C6-4B9B-9CF5-E251C0C036E8}"/>
                </a:ext>
              </a:extLst>
            </p:cNvPr>
            <p:cNvCxnSpPr/>
            <p:nvPr/>
          </p:nvCxnSpPr>
          <p:spPr>
            <a:xfrm flipV="1">
              <a:off x="716890" y="1433779"/>
              <a:ext cx="0" cy="209550"/>
            </a:xfrm>
            <a:prstGeom prst="line">
              <a:avLst/>
            </a:prstGeom>
            <a:noFill/>
            <a:ln w="6350" cap="flat" cmpd="sng" algn="ctr">
              <a:solidFill>
                <a:srgbClr val="0070C0"/>
              </a:solidFill>
              <a:prstDash val="solid"/>
              <a:miter lim="800000"/>
            </a:ln>
            <a:effectLst/>
          </p:spPr>
        </p:cxnSp>
        <p:cxnSp>
          <p:nvCxnSpPr>
            <p:cNvPr id="20" name="Прямая соединительная линия 19">
              <a:extLst>
                <a:ext uri="{FF2B5EF4-FFF2-40B4-BE49-F238E27FC236}">
                  <a16:creationId xmlns:a16="http://schemas.microsoft.com/office/drawing/2014/main" id="{D134742C-5858-4262-BE69-548F11137434}"/>
                </a:ext>
              </a:extLst>
            </p:cNvPr>
            <p:cNvCxnSpPr/>
            <p:nvPr/>
          </p:nvCxnSpPr>
          <p:spPr>
            <a:xfrm flipV="1">
              <a:off x="2157984" y="1433779"/>
              <a:ext cx="0" cy="209550"/>
            </a:xfrm>
            <a:prstGeom prst="line">
              <a:avLst/>
            </a:prstGeom>
            <a:noFill/>
            <a:ln w="6350" cap="flat" cmpd="sng" algn="ctr">
              <a:solidFill>
                <a:srgbClr val="0070C0"/>
              </a:solidFill>
              <a:prstDash val="solid"/>
              <a:miter lim="800000"/>
            </a:ln>
            <a:effectLst/>
          </p:spPr>
        </p:cxnSp>
        <p:cxnSp>
          <p:nvCxnSpPr>
            <p:cNvPr id="21" name="Прямая соединительная линия 20">
              <a:extLst>
                <a:ext uri="{FF2B5EF4-FFF2-40B4-BE49-F238E27FC236}">
                  <a16:creationId xmlns:a16="http://schemas.microsoft.com/office/drawing/2014/main" id="{9DF1393F-60D6-4CEE-AA2A-2F0956551F1F}"/>
                </a:ext>
              </a:extLst>
            </p:cNvPr>
            <p:cNvCxnSpPr/>
            <p:nvPr/>
          </p:nvCxnSpPr>
          <p:spPr>
            <a:xfrm>
              <a:off x="716890" y="1441094"/>
              <a:ext cx="1440815" cy="0"/>
            </a:xfrm>
            <a:prstGeom prst="line">
              <a:avLst/>
            </a:prstGeom>
            <a:noFill/>
            <a:ln w="6350" cap="flat" cmpd="sng" algn="ctr">
              <a:solidFill>
                <a:srgbClr val="0070C0"/>
              </a:solidFill>
              <a:prstDash val="solid"/>
              <a:miter lim="800000"/>
            </a:ln>
            <a:effectLst/>
          </p:spPr>
        </p:cxnSp>
        <p:cxnSp>
          <p:nvCxnSpPr>
            <p:cNvPr id="22" name="Прямая соединительная линия 21">
              <a:extLst>
                <a:ext uri="{FF2B5EF4-FFF2-40B4-BE49-F238E27FC236}">
                  <a16:creationId xmlns:a16="http://schemas.microsoft.com/office/drawing/2014/main" id="{C054EE11-167E-4995-A1B0-9D0C50456F06}"/>
                </a:ext>
              </a:extLst>
            </p:cNvPr>
            <p:cNvCxnSpPr/>
            <p:nvPr/>
          </p:nvCxnSpPr>
          <p:spPr>
            <a:xfrm flipV="1">
              <a:off x="1309421" y="1236269"/>
              <a:ext cx="0" cy="209550"/>
            </a:xfrm>
            <a:prstGeom prst="line">
              <a:avLst/>
            </a:prstGeom>
            <a:noFill/>
            <a:ln w="6350" cap="flat" cmpd="sng" algn="ctr">
              <a:solidFill>
                <a:srgbClr val="0070C0"/>
              </a:solidFill>
              <a:prstDash val="solid"/>
              <a:miter lim="800000"/>
            </a:ln>
            <a:effectLst/>
          </p:spPr>
        </p:cxnSp>
        <p:cxnSp>
          <p:nvCxnSpPr>
            <p:cNvPr id="23" name="Прямая соединительная линия 22">
              <a:extLst>
                <a:ext uri="{FF2B5EF4-FFF2-40B4-BE49-F238E27FC236}">
                  <a16:creationId xmlns:a16="http://schemas.microsoft.com/office/drawing/2014/main" id="{83B3DE11-C01A-4F3A-91F0-FA5377453C40}"/>
                </a:ext>
              </a:extLst>
            </p:cNvPr>
            <p:cNvCxnSpPr/>
            <p:nvPr/>
          </p:nvCxnSpPr>
          <p:spPr>
            <a:xfrm flipV="1">
              <a:off x="4476902" y="1228954"/>
              <a:ext cx="0" cy="209550"/>
            </a:xfrm>
            <a:prstGeom prst="line">
              <a:avLst/>
            </a:prstGeom>
            <a:noFill/>
            <a:ln w="6350" cap="flat" cmpd="sng" algn="ctr">
              <a:solidFill>
                <a:srgbClr val="0070C0"/>
              </a:solidFill>
              <a:prstDash val="solid"/>
              <a:miter lim="800000"/>
            </a:ln>
            <a:effectLst/>
          </p:spPr>
        </p:cxnSp>
        <p:cxnSp>
          <p:nvCxnSpPr>
            <p:cNvPr id="24" name="Прямая соединительная линия 23">
              <a:extLst>
                <a:ext uri="{FF2B5EF4-FFF2-40B4-BE49-F238E27FC236}">
                  <a16:creationId xmlns:a16="http://schemas.microsoft.com/office/drawing/2014/main" id="{7A7BD432-BA4B-4860-8274-5E10D1B07F91}"/>
                </a:ext>
              </a:extLst>
            </p:cNvPr>
            <p:cNvCxnSpPr/>
            <p:nvPr/>
          </p:nvCxnSpPr>
          <p:spPr>
            <a:xfrm flipV="1">
              <a:off x="5157216" y="1441094"/>
              <a:ext cx="0" cy="209550"/>
            </a:xfrm>
            <a:prstGeom prst="line">
              <a:avLst/>
            </a:prstGeom>
            <a:noFill/>
            <a:ln w="6350" cap="flat" cmpd="sng" algn="ctr">
              <a:solidFill>
                <a:srgbClr val="0070C0"/>
              </a:solidFill>
              <a:prstDash val="solid"/>
              <a:miter lim="800000"/>
            </a:ln>
            <a:effectLst/>
          </p:spPr>
        </p:cxnSp>
        <p:cxnSp>
          <p:nvCxnSpPr>
            <p:cNvPr id="25" name="Прямая соединительная линия 24">
              <a:extLst>
                <a:ext uri="{FF2B5EF4-FFF2-40B4-BE49-F238E27FC236}">
                  <a16:creationId xmlns:a16="http://schemas.microsoft.com/office/drawing/2014/main" id="{06A11BBC-92C1-404F-A12E-95C4F83323D0}"/>
                </a:ext>
              </a:extLst>
            </p:cNvPr>
            <p:cNvCxnSpPr/>
            <p:nvPr/>
          </p:nvCxnSpPr>
          <p:spPr>
            <a:xfrm flipV="1">
              <a:off x="3657600" y="1441094"/>
              <a:ext cx="0" cy="209550"/>
            </a:xfrm>
            <a:prstGeom prst="line">
              <a:avLst/>
            </a:prstGeom>
            <a:noFill/>
            <a:ln w="6350" cap="flat" cmpd="sng" algn="ctr">
              <a:solidFill>
                <a:srgbClr val="0070C0"/>
              </a:solidFill>
              <a:prstDash val="solid"/>
              <a:miter lim="800000"/>
            </a:ln>
            <a:effectLst/>
          </p:spPr>
        </p:cxnSp>
        <p:cxnSp>
          <p:nvCxnSpPr>
            <p:cNvPr id="26" name="Прямая соединительная линия 25">
              <a:extLst>
                <a:ext uri="{FF2B5EF4-FFF2-40B4-BE49-F238E27FC236}">
                  <a16:creationId xmlns:a16="http://schemas.microsoft.com/office/drawing/2014/main" id="{B18173E1-E358-42EF-84EF-1E3BBA7CE2EC}"/>
                </a:ext>
              </a:extLst>
            </p:cNvPr>
            <p:cNvCxnSpPr/>
            <p:nvPr/>
          </p:nvCxnSpPr>
          <p:spPr>
            <a:xfrm>
              <a:off x="3657600" y="1441094"/>
              <a:ext cx="1501775" cy="0"/>
            </a:xfrm>
            <a:prstGeom prst="line">
              <a:avLst/>
            </a:prstGeom>
            <a:noFill/>
            <a:ln w="6350" cap="flat" cmpd="sng" algn="ctr">
              <a:solidFill>
                <a:srgbClr val="0070C0"/>
              </a:solidFill>
              <a:prstDash val="solid"/>
              <a:miter lim="800000"/>
            </a:ln>
            <a:effectLst/>
          </p:spPr>
        </p:cxnSp>
        <p:cxnSp>
          <p:nvCxnSpPr>
            <p:cNvPr id="27" name="Прямая соединительная линия 26">
              <a:extLst>
                <a:ext uri="{FF2B5EF4-FFF2-40B4-BE49-F238E27FC236}">
                  <a16:creationId xmlns:a16="http://schemas.microsoft.com/office/drawing/2014/main" id="{A8F9C3A6-AD07-4147-B38F-1CA4409A7276}"/>
                </a:ext>
              </a:extLst>
            </p:cNvPr>
            <p:cNvCxnSpPr/>
            <p:nvPr/>
          </p:nvCxnSpPr>
          <p:spPr>
            <a:xfrm flipV="1">
              <a:off x="3657600" y="2099462"/>
              <a:ext cx="0" cy="209550"/>
            </a:xfrm>
            <a:prstGeom prst="line">
              <a:avLst/>
            </a:prstGeom>
            <a:noFill/>
            <a:ln w="6350" cap="flat" cmpd="sng" algn="ctr">
              <a:solidFill>
                <a:srgbClr val="0070C0"/>
              </a:solidFill>
              <a:prstDash val="solid"/>
              <a:miter lim="800000"/>
            </a:ln>
            <a:effectLst/>
          </p:spPr>
        </p:cxnSp>
        <p:cxnSp>
          <p:nvCxnSpPr>
            <p:cNvPr id="28" name="Прямая соединительная линия 27">
              <a:extLst>
                <a:ext uri="{FF2B5EF4-FFF2-40B4-BE49-F238E27FC236}">
                  <a16:creationId xmlns:a16="http://schemas.microsoft.com/office/drawing/2014/main" id="{E47F0128-A585-4C8E-840A-5E9B97C42EE0}"/>
                </a:ext>
              </a:extLst>
            </p:cNvPr>
            <p:cNvCxnSpPr/>
            <p:nvPr/>
          </p:nvCxnSpPr>
          <p:spPr>
            <a:xfrm flipV="1">
              <a:off x="2955341" y="2304288"/>
              <a:ext cx="0" cy="209550"/>
            </a:xfrm>
            <a:prstGeom prst="line">
              <a:avLst/>
            </a:prstGeom>
            <a:noFill/>
            <a:ln w="6350" cap="flat" cmpd="sng" algn="ctr">
              <a:solidFill>
                <a:srgbClr val="0070C0"/>
              </a:solidFill>
              <a:prstDash val="solid"/>
              <a:miter lim="800000"/>
            </a:ln>
            <a:effectLst/>
          </p:spPr>
        </p:cxnSp>
        <p:cxnSp>
          <p:nvCxnSpPr>
            <p:cNvPr id="29" name="Прямая соединительная линия 28">
              <a:extLst>
                <a:ext uri="{FF2B5EF4-FFF2-40B4-BE49-F238E27FC236}">
                  <a16:creationId xmlns:a16="http://schemas.microsoft.com/office/drawing/2014/main" id="{0D3C11CC-F50B-4A4A-83DA-4951A55C8C17}"/>
                </a:ext>
              </a:extLst>
            </p:cNvPr>
            <p:cNvCxnSpPr/>
            <p:nvPr/>
          </p:nvCxnSpPr>
          <p:spPr>
            <a:xfrm flipV="1">
              <a:off x="4550054" y="2311603"/>
              <a:ext cx="0" cy="209550"/>
            </a:xfrm>
            <a:prstGeom prst="line">
              <a:avLst/>
            </a:prstGeom>
            <a:noFill/>
            <a:ln w="6350" cap="flat" cmpd="sng" algn="ctr">
              <a:solidFill>
                <a:srgbClr val="0070C0"/>
              </a:solidFill>
              <a:prstDash val="solid"/>
              <a:miter lim="800000"/>
            </a:ln>
            <a:effectLst/>
          </p:spPr>
        </p:cxnSp>
        <p:cxnSp>
          <p:nvCxnSpPr>
            <p:cNvPr id="30" name="Прямая соединительная линия 29">
              <a:extLst>
                <a:ext uri="{FF2B5EF4-FFF2-40B4-BE49-F238E27FC236}">
                  <a16:creationId xmlns:a16="http://schemas.microsoft.com/office/drawing/2014/main" id="{4F5AB1C0-94F1-4187-8A87-9B9E7D4CAFB9}"/>
                </a:ext>
              </a:extLst>
            </p:cNvPr>
            <p:cNvCxnSpPr/>
            <p:nvPr/>
          </p:nvCxnSpPr>
          <p:spPr>
            <a:xfrm>
              <a:off x="2955341" y="2311603"/>
              <a:ext cx="1594485" cy="0"/>
            </a:xfrm>
            <a:prstGeom prst="line">
              <a:avLst/>
            </a:prstGeom>
            <a:noFill/>
            <a:ln w="6350" cap="flat" cmpd="sng" algn="ctr">
              <a:solidFill>
                <a:srgbClr val="0070C0"/>
              </a:solidFill>
              <a:prstDash val="solid"/>
              <a:miter lim="800000"/>
            </a:ln>
            <a:effectLst/>
          </p:spPr>
        </p:cxnSp>
      </p:grpSp>
      <p:sp>
        <p:nvSpPr>
          <p:cNvPr id="31" name="Прямоугольник 30">
            <a:extLst>
              <a:ext uri="{FF2B5EF4-FFF2-40B4-BE49-F238E27FC236}">
                <a16:creationId xmlns:a16="http://schemas.microsoft.com/office/drawing/2014/main" id="{7AD256C1-FB7B-4EAF-97E0-B632648DCCBA}"/>
              </a:ext>
            </a:extLst>
          </p:cNvPr>
          <p:cNvSpPr/>
          <p:nvPr/>
        </p:nvSpPr>
        <p:spPr>
          <a:xfrm>
            <a:off x="3498843" y="6295298"/>
            <a:ext cx="4810270" cy="422167"/>
          </a:xfrm>
          <a:prstGeom prst="rect">
            <a:avLst/>
          </a:prstGeom>
        </p:spPr>
        <p:txBody>
          <a:bodyPr wrap="square">
            <a:spAutoFit/>
          </a:bodyPr>
          <a:lstStyle/>
          <a:p>
            <a:pPr algn="ctr" fontAlgn="base">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Рисунок 3</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Основные формы инвестиций</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01686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523</TotalTime>
  <Words>2925</Words>
  <Application>Microsoft Office PowerPoint</Application>
  <PresentationFormat>Широкоэкранный</PresentationFormat>
  <Paragraphs>150</Paragraphs>
  <Slides>22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22</vt:i4>
      </vt:variant>
    </vt:vector>
  </HeadingPairs>
  <TitlesOfParts>
    <vt:vector size="29" baseType="lpstr">
      <vt:lpstr>Arial</vt:lpstr>
      <vt:lpstr>Bookman Old Style</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Nickolay Uglitskikh</dc:creator>
  <cp:lastModifiedBy>Nickolay Uglitskikh</cp:lastModifiedBy>
  <cp:revision>27</cp:revision>
  <dcterms:created xsi:type="dcterms:W3CDTF">2020-09-11T11:31:23Z</dcterms:created>
  <dcterms:modified xsi:type="dcterms:W3CDTF">2022-10-11T10:21:14Z</dcterms:modified>
</cp:coreProperties>
</file>